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8" r:id="rId5"/>
  </p:sldMasterIdLst>
  <p:notesMasterIdLst>
    <p:notesMasterId r:id="rId23"/>
  </p:notesMasterIdLst>
  <p:handoutMasterIdLst>
    <p:handoutMasterId r:id="rId24"/>
  </p:handoutMasterIdLst>
  <p:sldIdLst>
    <p:sldId id="376" r:id="rId6"/>
    <p:sldId id="257" r:id="rId7"/>
    <p:sldId id="338" r:id="rId8"/>
    <p:sldId id="1837" r:id="rId9"/>
    <p:sldId id="342" r:id="rId10"/>
    <p:sldId id="1770" r:id="rId11"/>
    <p:sldId id="1839" r:id="rId12"/>
    <p:sldId id="1838" r:id="rId13"/>
    <p:sldId id="1840" r:id="rId14"/>
    <p:sldId id="1841" r:id="rId15"/>
    <p:sldId id="1774" r:id="rId16"/>
    <p:sldId id="1781" r:id="rId17"/>
    <p:sldId id="350" r:id="rId18"/>
    <p:sldId id="1843" r:id="rId19"/>
    <p:sldId id="1842" r:id="rId20"/>
    <p:sldId id="274" r:id="rId21"/>
    <p:sldId id="3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64">
          <p15:clr>
            <a:srgbClr val="A4A3A4"/>
          </p15:clr>
        </p15:guide>
        <p15:guide id="4" pos="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er Badawi" initials="SB" lastIdx="1" clrIdx="0"/>
  <p:cmAuthor id="2" name="Michelle Pieterse" initials="MP" lastIdx="1" clrIdx="1"/>
  <p:cmAuthor id="3" name="Lesego Moepye" initials="LM" lastIdx="2" clrIdx="2"/>
  <p:cmAuthor id="4" name="Cos Mamhunze" initials="CM"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7D3"/>
    <a:srgbClr val="6C6463"/>
    <a:srgbClr val="635C5B"/>
    <a:srgbClr val="E7E7E5"/>
    <a:srgbClr val="CFCDC9"/>
    <a:srgbClr val="BA0C2F"/>
    <a:srgbClr val="FFFFFF"/>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C909E-808C-4B4C-AA1C-FB74DCF9CDB1}" v="31" dt="2021-03-24T18:46:18.618"/>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97" autoAdjust="0"/>
    <p:restoredTop sz="50000" autoAdjust="0"/>
  </p:normalViewPr>
  <p:slideViewPr>
    <p:cSldViewPr snapToObjects="1">
      <p:cViewPr varScale="1">
        <p:scale>
          <a:sx n="72" d="100"/>
          <a:sy n="72" d="100"/>
        </p:scale>
        <p:origin x="3432" y="54"/>
      </p:cViewPr>
      <p:guideLst>
        <p:guide orient="horz" pos="2160"/>
        <p:guide pos="2880"/>
        <p:guide orient="horz" pos="864"/>
        <p:guide pos="4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 Mamhunze" userId="2aa31b7a-558f-418d-b4c4-91498e40aa7c" providerId="ADAL" clId="{ACAC909E-808C-4B4C-AA1C-FB74DCF9CDB1}"/>
    <pc:docChg chg="custSel modSld">
      <pc:chgData name="Cos Mamhunze" userId="2aa31b7a-558f-418d-b4c4-91498e40aa7c" providerId="ADAL" clId="{ACAC909E-808C-4B4C-AA1C-FB74DCF9CDB1}" dt="2021-03-25T04:22:06.849" v="42" actId="1076"/>
      <pc:docMkLst>
        <pc:docMk/>
      </pc:docMkLst>
      <pc:sldChg chg="modSp mod">
        <pc:chgData name="Cos Mamhunze" userId="2aa31b7a-558f-418d-b4c4-91498e40aa7c" providerId="ADAL" clId="{ACAC909E-808C-4B4C-AA1C-FB74DCF9CDB1}" dt="2021-03-24T18:50:34.572" v="32" actId="20577"/>
        <pc:sldMkLst>
          <pc:docMk/>
          <pc:sldMk cId="0" sldId="274"/>
        </pc:sldMkLst>
        <pc:spChg chg="mod">
          <ac:chgData name="Cos Mamhunze" userId="2aa31b7a-558f-418d-b4c4-91498e40aa7c" providerId="ADAL" clId="{ACAC909E-808C-4B4C-AA1C-FB74DCF9CDB1}" dt="2021-03-24T18:50:34.572" v="32" actId="20577"/>
          <ac:spMkLst>
            <pc:docMk/>
            <pc:sldMk cId="0" sldId="274"/>
            <ac:spMk id="458" creationId="{00000000-0000-0000-0000-000000000000}"/>
          </ac:spMkLst>
        </pc:spChg>
      </pc:sldChg>
      <pc:sldChg chg="modSp mod modAnim">
        <pc:chgData name="Cos Mamhunze" userId="2aa31b7a-558f-418d-b4c4-91498e40aa7c" providerId="ADAL" clId="{ACAC909E-808C-4B4C-AA1C-FB74DCF9CDB1}" dt="2021-03-25T04:22:06.849" v="42" actId="1076"/>
        <pc:sldMkLst>
          <pc:docMk/>
          <pc:sldMk cId="3412470373" sldId="1770"/>
        </pc:sldMkLst>
        <pc:spChg chg="mod">
          <ac:chgData name="Cos Mamhunze" userId="2aa31b7a-558f-418d-b4c4-91498e40aa7c" providerId="ADAL" clId="{ACAC909E-808C-4B4C-AA1C-FB74DCF9CDB1}" dt="2021-03-24T18:46:18.618" v="30" actId="6549"/>
          <ac:spMkLst>
            <pc:docMk/>
            <pc:sldMk cId="3412470373" sldId="1770"/>
            <ac:spMk id="8" creationId="{00000000-0000-0000-0000-000000000000}"/>
          </ac:spMkLst>
        </pc:spChg>
        <pc:spChg chg="mod">
          <ac:chgData name="Cos Mamhunze" userId="2aa31b7a-558f-418d-b4c4-91498e40aa7c" providerId="ADAL" clId="{ACAC909E-808C-4B4C-AA1C-FB74DCF9CDB1}" dt="2021-03-25T04:22:06.849" v="42" actId="1076"/>
          <ac:spMkLst>
            <pc:docMk/>
            <pc:sldMk cId="3412470373" sldId="1770"/>
            <ac:spMk id="9" creationId="{C2F5579D-3E8E-44A7-ADBF-FC3A9789592F}"/>
          </ac:spMkLst>
        </pc:spChg>
      </pc:sldChg>
      <pc:sldChg chg="delCm">
        <pc:chgData name="Cos Mamhunze" userId="2aa31b7a-558f-418d-b4c4-91498e40aa7c" providerId="ADAL" clId="{ACAC909E-808C-4B4C-AA1C-FB74DCF9CDB1}" dt="2021-03-25T04:21:17.107" v="34" actId="1592"/>
        <pc:sldMkLst>
          <pc:docMk/>
          <pc:sldMk cId="622462008" sldId="18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3/25/2021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3/25/2021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18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8: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045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3/25/2021</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3/25/2021</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3/25/2021</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3/25/2021</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3/25/2021</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3/25/2021</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3/25/2021</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3/25/2021</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3/25/2021</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d/Gray 1 Content">
  <p:cSld name="1_Red/Gray 1 Content">
    <p:bg>
      <p:bgPr>
        <a:solidFill>
          <a:schemeClr val="lt1"/>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body" idx="1"/>
          </p:nvPr>
        </p:nvSpPr>
        <p:spPr>
          <a:xfrm>
            <a:off x="685800" y="1524000"/>
            <a:ext cx="7772400" cy="46482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rgbClr val="635C5B"/>
              </a:buClr>
              <a:buSzPts val="1800"/>
              <a:buChar char="•"/>
              <a:defRPr>
                <a:latin typeface="Gill Sans MT" panose="020B0502020104020203" pitchFamily="34" charset="0"/>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ZA"/>
              <a:t>‹#›</a:t>
            </a:fld>
            <a:endParaRPr/>
          </a:p>
        </p:txBody>
      </p:sp>
      <p:sp>
        <p:nvSpPr>
          <p:cNvPr id="33" name="Google Shape;33;p3"/>
          <p:cNvSpPr txBox="1">
            <a:spLocks noGrp="1"/>
          </p:cNvSpPr>
          <p:nvPr>
            <p:ph type="title"/>
          </p:nvPr>
        </p:nvSpPr>
        <p:spPr>
          <a:xfrm>
            <a:off x="685800" y="529424"/>
            <a:ext cx="7772400" cy="46166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4D8A"/>
              </a:buClr>
              <a:buSzPts val="2400"/>
              <a:buFont typeface="Gill Sans"/>
              <a:buNone/>
              <a:defRPr sz="2200">
                <a:solidFill>
                  <a:srgbClr val="004D8A"/>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 name="Google Shape;34;p3"/>
          <p:cNvSpPr/>
          <p:nvPr/>
        </p:nvSpPr>
        <p:spPr>
          <a:xfrm>
            <a:off x="0" y="0"/>
            <a:ext cx="9144000" cy="6858000"/>
          </a:xfrm>
          <a:prstGeom prst="frame">
            <a:avLst>
              <a:gd name="adj1" fmla="val 222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760836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rgbClr val="002F6C"/>
        </a:solid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3/25/2021</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685800" y="2133600"/>
            <a:ext cx="3276600" cy="1600200"/>
          </a:xfrm>
          <a:effectLst>
            <a:outerShdw blurRad="254000" dir="2700000" algn="tl" rotWithShape="0">
              <a:srgbClr val="000000">
                <a:alpha val="20000"/>
              </a:srgbClr>
            </a:outerShdw>
          </a:effectLst>
        </p:spPr>
        <p:txBody>
          <a:bodyPr anchor="b" anchorCtr="0">
            <a:normAutofit/>
          </a:bodyPr>
          <a:lstStyle>
            <a:lvl1pPr>
              <a:defRPr sz="28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6" name="Rectangle 15"/>
          <p:cNvSpPr/>
          <p:nvPr userDrawn="1"/>
        </p:nvSpPr>
        <p:spPr>
          <a:xfrm>
            <a:off x="5562600" y="56328"/>
            <a:ext cx="3505200" cy="6705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0800" y="381000"/>
            <a:ext cx="1959687" cy="1048512"/>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00" y="6032486"/>
            <a:ext cx="2689529" cy="694795"/>
          </a:xfrm>
          <a:prstGeom prst="rect">
            <a:avLst/>
          </a:prstGeom>
        </p:spPr>
      </p:pic>
    </p:spTree>
    <p:extLst>
      <p:ext uri="{BB962C8B-B14F-4D97-AF65-F5344CB8AC3E}">
        <p14:creationId xmlns:p14="http://schemas.microsoft.com/office/powerpoint/2010/main" val="3999556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3/25/2021</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0360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3/25/2021</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809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6482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5800" y="529424"/>
            <a:ext cx="7772400" cy="523220"/>
          </a:xfrm>
        </p:spPr>
        <p:txBody>
          <a:bodyPr anchor="t" anchorCtr="0">
            <a:spAutoFit/>
          </a:bodyPr>
          <a:lstStyle>
            <a:lvl1pPr>
              <a:defRPr>
                <a:solidFill>
                  <a:schemeClr val="accent6">
                    <a:lumMod val="75000"/>
                  </a:schemeClr>
                </a:solidFill>
              </a:defRPr>
            </a:lvl1pPr>
          </a:lstStyle>
          <a:p>
            <a:r>
              <a:rPr lang="en-US" dirty="0"/>
              <a:t>CLICK TO EDIT MASTER TITLE STYLE</a:t>
            </a:r>
          </a:p>
        </p:txBody>
      </p:sp>
      <p:sp>
        <p:nvSpPr>
          <p:cNvPr id="7" name="Frame 6"/>
          <p:cNvSpPr/>
          <p:nvPr userDrawn="1"/>
        </p:nvSpPr>
        <p:spPr>
          <a:xfrm>
            <a:off x="0" y="0"/>
            <a:ext cx="9144000" cy="6858000"/>
          </a:xfrm>
          <a:prstGeom prst="frame">
            <a:avLst>
              <a:gd name="adj1" fmla="val 22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622548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524000"/>
            <a:ext cx="3809696" cy="46482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524000"/>
            <a:ext cx="3810304" cy="46482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3/25/2021</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95077" y="533400"/>
            <a:ext cx="7772400" cy="523220"/>
          </a:xfrm>
        </p:spPr>
        <p:txBody>
          <a:bodyPr anchor="t" anchorCtr="0">
            <a:spAutoFit/>
          </a:bodyPr>
          <a:lstStyle>
            <a:lvl1pPr>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570811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3/25/2021</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5800" y="533400"/>
            <a:ext cx="7772400" cy="523220"/>
          </a:xfrm>
        </p:spPr>
        <p:txBody>
          <a:bodyPr anchor="t" anchorCtr="0">
            <a:spAutoFit/>
          </a:bodyPr>
          <a:lstStyle>
            <a:lvl1pPr>
              <a:defRPr>
                <a:solidFill>
                  <a:schemeClr val="accent6">
                    <a:lumMod val="75000"/>
                  </a:schemeClr>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0723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3/25/2021</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533400"/>
            <a:ext cx="7772400" cy="523220"/>
          </a:xfrm>
        </p:spPr>
        <p:txBody>
          <a:bodyPr anchor="t" anchorCtr="0">
            <a:spAutoFit/>
          </a:bodyPr>
          <a:lstStyle>
            <a:lvl1pPr>
              <a:defRPr>
                <a:solidFill>
                  <a:schemeClr val="accent6">
                    <a:lumMod val="75000"/>
                  </a:schemeClr>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16583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954107"/>
          </a:xfrm>
        </p:spPr>
        <p:txBody>
          <a:bodyPr wrap="square" anchor="t" anchorCtr="0">
            <a:spAutoFit/>
          </a:bodyPr>
          <a:lstStyle>
            <a:lvl1pPr>
              <a:defRPr>
                <a:solidFill>
                  <a:schemeClr val="accent6">
                    <a:lumMod val="75000"/>
                  </a:schemeClr>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4024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23057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772400" cy="4953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529424"/>
            <a:ext cx="7772400" cy="523220"/>
          </a:xfrm>
        </p:spPr>
        <p:txBody>
          <a:bodyPr anchor="t" anchorCtr="0">
            <a:spAutoFit/>
          </a:bodyPr>
          <a:lstStyle>
            <a:lvl1pPr>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17575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3/25/2021</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9417" y="533400"/>
            <a:ext cx="7772400" cy="523220"/>
          </a:xfrm>
        </p:spPr>
        <p:txBody>
          <a:bodyPr anchor="t" anchorCtr="0">
            <a:spAutoFit/>
          </a:bodyPr>
          <a:lstStyle>
            <a:lvl1pPr>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124177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3/25/2021</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533400"/>
            <a:ext cx="7772400" cy="523220"/>
          </a:xfrm>
        </p:spPr>
        <p:txBody>
          <a:bodyPr anchor="t" anchorCtr="0">
            <a:spAutoFit/>
          </a:bodyPr>
          <a:lstStyle>
            <a:lvl1pPr>
              <a:defRPr>
                <a:solidFill>
                  <a:schemeClr val="accent6">
                    <a:lumMod val="75000"/>
                  </a:schemeClr>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727175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954107"/>
          </a:xfrm>
        </p:spPr>
        <p:txBody>
          <a:bodyPr wrap="square" anchor="t" anchorCtr="0">
            <a:spAutoFit/>
          </a:bodyPr>
          <a:lstStyle>
            <a:lvl1pPr>
              <a:defRPr>
                <a:solidFill>
                  <a:schemeClr val="accent6">
                    <a:lumMod val="75000"/>
                  </a:schemeClr>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0097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741368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Info">
    <p:bg>
      <p:bgPr>
        <a:solidFill>
          <a:srgbClr val="002F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3/25/2021</a:t>
            </a:fld>
            <a:endParaRPr lang="en-US" dirty="0"/>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785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3/25/2021</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69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3/25/2021</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484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Gray 1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772400" cy="48768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767" y="533400"/>
            <a:ext cx="7772400" cy="523220"/>
          </a:xfrm>
        </p:spPr>
        <p:txBody>
          <a:bodyPr anchor="t"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5797851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3/25/2021</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533400"/>
            <a:ext cx="7772400" cy="523220"/>
          </a:xfrm>
        </p:spPr>
        <p:txBody>
          <a:bodyPr anchor="t"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705971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3/25/2021</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533400"/>
            <a:ext cx="7772400" cy="523220"/>
          </a:xfrm>
        </p:spPr>
        <p:txBody>
          <a:bodyPr anchor="t"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5819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3/25/2021</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533400"/>
            <a:ext cx="7772400" cy="523220"/>
          </a:xfrm>
        </p:spPr>
        <p:txBody>
          <a:bodyPr anchor="t"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24530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954107"/>
          </a:xfrm>
        </p:spPr>
        <p:txBody>
          <a:bodyPr wrap="square" anchor="t"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06177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820208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3/25/2021</a:t>
            </a:fld>
            <a:endParaRPr lang="en-US" dirty="0"/>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6104" y="533400"/>
            <a:ext cx="7772400" cy="523220"/>
          </a:xfrm>
        </p:spPr>
        <p:txBody>
          <a:bodyPr anchor="t"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166557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3/25/2021</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529424"/>
            <a:ext cx="7772400" cy="523220"/>
          </a:xfrm>
        </p:spPr>
        <p:txBody>
          <a:bodyPr anchor="t"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606651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3/25/2021</a:t>
            </a:fld>
            <a:endParaRPr lang="en-US" dirty="0"/>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dirty="0"/>
          </a:p>
        </p:txBody>
      </p:sp>
      <p:sp>
        <p:nvSpPr>
          <p:cNvPr id="9" name="Title 1"/>
          <p:cNvSpPr>
            <a:spLocks noGrp="1"/>
          </p:cNvSpPr>
          <p:nvPr>
            <p:ph type="title" hasCustomPrompt="1"/>
          </p:nvPr>
        </p:nvSpPr>
        <p:spPr>
          <a:xfrm>
            <a:off x="686104" y="533400"/>
            <a:ext cx="7772400" cy="523220"/>
          </a:xfrm>
        </p:spPr>
        <p:txBody>
          <a:bodyPr anchor="t"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14223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3/25/2021</a:t>
            </a:fld>
            <a:endParaRPr lang="en-US" dirty="0"/>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3" name="Title 1"/>
          <p:cNvSpPr>
            <a:spLocks noGrp="1"/>
          </p:cNvSpPr>
          <p:nvPr>
            <p:ph type="title" hasCustomPrompt="1"/>
          </p:nvPr>
        </p:nvSpPr>
        <p:spPr>
          <a:xfrm>
            <a:off x="686104" y="521473"/>
            <a:ext cx="7772400" cy="523220"/>
          </a:xfrm>
        </p:spPr>
        <p:txBody>
          <a:bodyPr anchor="t"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7859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954107"/>
          </a:xfrm>
        </p:spPr>
        <p:txBody>
          <a:bodyPr wrap="square" anchor="t"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66900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3/25/2021</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dirty="0"/>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6795621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White 1 Content">
  <p:cSld name="1_Red/White 1 Content">
    <p:bg>
      <p:bgPr>
        <a:solidFill>
          <a:schemeClr val="bg1"/>
        </a:solid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body" idx="1"/>
          </p:nvPr>
        </p:nvSpPr>
        <p:spPr>
          <a:xfrm>
            <a:off x="685800" y="1600200"/>
            <a:ext cx="7772400" cy="4572000"/>
          </a:xfrm>
          <a:prstGeom prst="rect">
            <a:avLst/>
          </a:prstGeom>
          <a:noFill/>
          <a:ln>
            <a:noFill/>
          </a:ln>
        </p:spPr>
        <p:txBody>
          <a:bodyPr spcFirstLastPara="1" wrap="square" lIns="91425" tIns="91425" rIns="91425" bIns="91425" anchor="t" anchorCtr="0"/>
          <a:lstStyle>
            <a:lvl1pPr marL="457200" marR="0" lvl="0" indent="-355600" algn="l" rtl="0">
              <a:spcBef>
                <a:spcPts val="0"/>
              </a:spcBef>
              <a:spcAft>
                <a:spcPts val="0"/>
              </a:spcAft>
              <a:buSzPts val="2000"/>
              <a:buChar char="•"/>
              <a:defRPr b="0" i="0" u="none" strike="noStrike" cap="none"/>
            </a:lvl1pPr>
            <a:lvl2pPr marL="914400" marR="0" lvl="1" indent="-342900" algn="l" rtl="0">
              <a:spcBef>
                <a:spcPts val="1200"/>
              </a:spcBef>
              <a:spcAft>
                <a:spcPts val="0"/>
              </a:spcAft>
              <a:buSzPts val="1800"/>
              <a:buChar char="–"/>
              <a:defRPr b="0" i="0" u="none" strike="noStrike" cap="none"/>
            </a:lvl2pPr>
            <a:lvl3pPr marL="1371600" marR="0" lvl="2" indent="-330200" algn="l" rtl="0">
              <a:spcBef>
                <a:spcPts val="1200"/>
              </a:spcBef>
              <a:spcAft>
                <a:spcPts val="0"/>
              </a:spcAft>
              <a:buSzPts val="1600"/>
              <a:buChar char="•"/>
              <a:defRPr b="0" i="0" u="none" strike="noStrike" cap="none"/>
            </a:lvl3pPr>
            <a:lvl4pPr marL="1828800" marR="0" lvl="3" indent="-317500" algn="l" rtl="0">
              <a:spcBef>
                <a:spcPts val="320"/>
              </a:spcBef>
              <a:spcAft>
                <a:spcPts val="0"/>
              </a:spcAft>
              <a:buSzPts val="1400"/>
              <a:buChar char="–"/>
              <a:defRPr b="0" i="0" u="none" strike="noStrike" cap="none"/>
            </a:lvl4pPr>
            <a:lvl5pPr marL="2286000" marR="0" lvl="4" indent="-304800" algn="l" rtl="0">
              <a:spcBef>
                <a:spcPts val="280"/>
              </a:spcBef>
              <a:spcAft>
                <a:spcPts val="0"/>
              </a:spcAft>
              <a:buSzPts val="1200"/>
              <a:buChar char="»"/>
              <a:defRPr b="0" i="0" u="none" strike="noStrike" cap="none"/>
            </a:lvl5pPr>
            <a:lvl6pPr marL="2743200" marR="0" lvl="5" indent="-304800" algn="l" rtl="0">
              <a:spcBef>
                <a:spcPts val="400"/>
              </a:spcBef>
              <a:spcAft>
                <a:spcPts val="0"/>
              </a:spcAft>
              <a:buSzPts val="1200"/>
              <a:buChar char="•"/>
              <a:defRPr b="0" i="0" u="none" strike="noStrike" cap="none"/>
            </a:lvl6pPr>
            <a:lvl7pPr marL="3200400" marR="0" lvl="6" indent="-304800" algn="l" rtl="0">
              <a:spcBef>
                <a:spcPts val="400"/>
              </a:spcBef>
              <a:spcAft>
                <a:spcPts val="0"/>
              </a:spcAft>
              <a:buSzPts val="1200"/>
              <a:buChar char="•"/>
              <a:defRPr b="0" i="0" u="none" strike="noStrike" cap="none"/>
            </a:lvl7pPr>
            <a:lvl8pPr marL="3657600" marR="0" lvl="7" indent="-304800" algn="l" rtl="0">
              <a:spcBef>
                <a:spcPts val="400"/>
              </a:spcBef>
              <a:spcAft>
                <a:spcPts val="0"/>
              </a:spcAft>
              <a:buSzPts val="1200"/>
              <a:buChar char="•"/>
              <a:defRPr b="0" i="0" u="none" strike="noStrike" cap="none"/>
            </a:lvl8pPr>
            <a:lvl9pPr marL="4114800" marR="0" lvl="8" indent="-304800" algn="l" rtl="0">
              <a:spcBef>
                <a:spcPts val="400"/>
              </a:spcBef>
              <a:spcAft>
                <a:spcPts val="0"/>
              </a:spcAft>
              <a:buSzPts val="1200"/>
              <a:buChar char="•"/>
              <a:defRPr b="0" i="0" u="none" strike="noStrike" cap="none"/>
            </a:lvl9pPr>
          </a:lstStyle>
          <a:p>
            <a:endParaRPr/>
          </a:p>
        </p:txBody>
      </p:sp>
      <p:sp>
        <p:nvSpPr>
          <p:cNvPr id="69" name="Google Shape;69;p12"/>
          <p:cNvSpPr txBox="1">
            <a:spLocks noGrp="1"/>
          </p:cNvSpPr>
          <p:nvPr>
            <p:ph type="sldNum" idx="12"/>
          </p:nvPr>
        </p:nvSpPr>
        <p:spPr>
          <a:xfrm>
            <a:off x="6858000" y="6520800"/>
            <a:ext cx="2133600" cy="18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defRPr>
            </a:lvl1pPr>
            <a:lvl2pPr marL="0" marR="0" lvl="1" indent="0" algn="r" rtl="0">
              <a:spcBef>
                <a:spcPts val="0"/>
              </a:spcBef>
              <a:buNone/>
              <a:defRPr sz="600" b="0" i="0" u="none" strike="noStrike" cap="none">
                <a:solidFill>
                  <a:srgbClr val="6C6463"/>
                </a:solidFill>
              </a:defRPr>
            </a:lvl2pPr>
            <a:lvl3pPr marL="0" marR="0" lvl="2" indent="0" algn="r" rtl="0">
              <a:spcBef>
                <a:spcPts val="0"/>
              </a:spcBef>
              <a:buNone/>
              <a:defRPr sz="600" b="0" i="0" u="none" strike="noStrike" cap="none">
                <a:solidFill>
                  <a:srgbClr val="6C6463"/>
                </a:solidFill>
              </a:defRPr>
            </a:lvl3pPr>
            <a:lvl4pPr marL="0" marR="0" lvl="3" indent="0" algn="r" rtl="0">
              <a:spcBef>
                <a:spcPts val="0"/>
              </a:spcBef>
              <a:buNone/>
              <a:defRPr sz="600" b="0" i="0" u="none" strike="noStrike" cap="none">
                <a:solidFill>
                  <a:srgbClr val="6C6463"/>
                </a:solidFill>
              </a:defRPr>
            </a:lvl4pPr>
            <a:lvl5pPr marL="0" marR="0" lvl="4" indent="0" algn="r" rtl="0">
              <a:spcBef>
                <a:spcPts val="0"/>
              </a:spcBef>
              <a:buNone/>
              <a:defRPr sz="600" b="0" i="0" u="none" strike="noStrike" cap="none">
                <a:solidFill>
                  <a:srgbClr val="6C6463"/>
                </a:solidFill>
              </a:defRPr>
            </a:lvl5pPr>
            <a:lvl6pPr marL="0" marR="0" lvl="5" indent="0" algn="r" rtl="0">
              <a:spcBef>
                <a:spcPts val="0"/>
              </a:spcBef>
              <a:buNone/>
              <a:defRPr sz="600" b="0" i="0" u="none" strike="noStrike" cap="none">
                <a:solidFill>
                  <a:srgbClr val="6C6463"/>
                </a:solidFill>
              </a:defRPr>
            </a:lvl6pPr>
            <a:lvl7pPr marL="0" marR="0" lvl="6" indent="0" algn="r" rtl="0">
              <a:spcBef>
                <a:spcPts val="0"/>
              </a:spcBef>
              <a:buNone/>
              <a:defRPr sz="600" b="0" i="0" u="none" strike="noStrike" cap="none">
                <a:solidFill>
                  <a:srgbClr val="6C6463"/>
                </a:solidFill>
              </a:defRPr>
            </a:lvl7pPr>
            <a:lvl8pPr marL="0" marR="0" lvl="7" indent="0" algn="r" rtl="0">
              <a:spcBef>
                <a:spcPts val="0"/>
              </a:spcBef>
              <a:buNone/>
              <a:defRPr sz="600" b="0" i="0" u="none" strike="noStrike" cap="none">
                <a:solidFill>
                  <a:srgbClr val="6C6463"/>
                </a:solidFill>
              </a:defRPr>
            </a:lvl8pPr>
            <a:lvl9pPr marL="0" marR="0" lvl="8" indent="0" algn="r" rtl="0">
              <a:spcBef>
                <a:spcPts val="0"/>
              </a:spcBef>
              <a:buNone/>
              <a:defRPr sz="600" b="0" i="0" u="none" strike="noStrike" cap="none">
                <a:solidFill>
                  <a:srgbClr val="6C6463"/>
                </a:solidFill>
              </a:defRPr>
            </a:lvl9pPr>
          </a:lstStyle>
          <a:p>
            <a:pPr marL="0" lvl="0" indent="0" algn="r" rtl="0">
              <a:spcBef>
                <a:spcPts val="0"/>
              </a:spcBef>
              <a:spcAft>
                <a:spcPts val="0"/>
              </a:spcAft>
              <a:buNone/>
            </a:pPr>
            <a:fld id="{00000000-1234-1234-1234-123412341234}" type="slidenum">
              <a:rPr lang="en-US"/>
              <a:t>‹#›</a:t>
            </a:fld>
            <a:endParaRPr dirty="0"/>
          </a:p>
        </p:txBody>
      </p:sp>
      <p:sp>
        <p:nvSpPr>
          <p:cNvPr id="70" name="Google Shape;70;p12"/>
          <p:cNvSpPr txBox="1">
            <a:spLocks noGrp="1"/>
          </p:cNvSpPr>
          <p:nvPr>
            <p:ph type="title"/>
          </p:nvPr>
        </p:nvSpPr>
        <p:spPr>
          <a:xfrm>
            <a:off x="686104" y="457200"/>
            <a:ext cx="7772400" cy="914400"/>
          </a:xfrm>
          <a:prstGeom prst="rect">
            <a:avLst/>
          </a:prstGeom>
          <a:noFill/>
          <a:ln>
            <a:noFill/>
          </a:ln>
        </p:spPr>
        <p:txBody>
          <a:bodyPr spcFirstLastPara="1" vert="horz" wrap="square" lIns="91425" tIns="91425" rIns="91425" bIns="91425" rtlCol="0" anchor="t" anchorCtr="0">
            <a:normAutofit/>
          </a:bodyPr>
          <a:lstStyle>
            <a:lvl1pPr>
              <a:defRPr u="none" strike="noStrike" cap="none">
                <a:solidFill>
                  <a:srgbClr val="0067B9"/>
                </a:solidFill>
              </a:defRPr>
            </a:lvl1pPr>
          </a:lstStyle>
          <a:p>
            <a:pPr marL="0" marR="0" lvl="0" indent="0">
              <a:spcBef>
                <a:spcPts val="0"/>
              </a:spcBef>
              <a:spcAft>
                <a:spcPts val="0"/>
              </a:spcAft>
              <a:buClr>
                <a:srgbClr val="0067B9"/>
              </a:buClr>
              <a:buSzPts val="1400"/>
            </a:pPr>
            <a:endParaRPr/>
          </a:p>
        </p:txBody>
      </p:sp>
    </p:spTree>
    <p:extLst>
      <p:ext uri="{BB962C8B-B14F-4D97-AF65-F5344CB8AC3E}">
        <p14:creationId xmlns:p14="http://schemas.microsoft.com/office/powerpoint/2010/main" val="704651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ue/Gray 1 Content">
  <p:cSld name="1_Blue/Gray 1 Content">
    <p:bg>
      <p:bgPr>
        <a:solidFill>
          <a:schemeClr val="bg1"/>
        </a:solid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685800" y="1524000"/>
            <a:ext cx="7772400" cy="4648200"/>
          </a:xfrm>
          <a:prstGeom prst="rect">
            <a:avLst/>
          </a:prstGeom>
          <a:noFill/>
          <a:ln>
            <a:noFill/>
          </a:ln>
        </p:spPr>
        <p:txBody>
          <a:bodyPr spcFirstLastPara="1" wrap="square" lIns="91425" tIns="91425" rIns="91425" bIns="91425" anchor="t" anchorCtr="0"/>
          <a:lstStyle>
            <a:lvl1pPr marL="457200" marR="0" lvl="0" indent="-355600" algn="l" rtl="0">
              <a:spcBef>
                <a:spcPts val="0"/>
              </a:spcBef>
              <a:spcAft>
                <a:spcPts val="0"/>
              </a:spcAft>
              <a:buClr>
                <a:srgbClr val="6C6463"/>
              </a:buClr>
              <a:buSzPts val="2000"/>
              <a:buChar char="•"/>
              <a:defRPr b="0" i="0" u="none" strike="noStrike" cap="none">
                <a:solidFill>
                  <a:srgbClr val="6C6463"/>
                </a:solidFill>
              </a:defRPr>
            </a:lvl1pPr>
            <a:lvl2pPr marL="914400" marR="0" lvl="1" indent="-342900" algn="l" rtl="0">
              <a:spcBef>
                <a:spcPts val="1200"/>
              </a:spcBef>
              <a:spcAft>
                <a:spcPts val="0"/>
              </a:spcAft>
              <a:buClr>
                <a:srgbClr val="6C6463"/>
              </a:buClr>
              <a:buSzPts val="1800"/>
              <a:buChar char="–"/>
              <a:defRPr b="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b="0" i="0" u="none" strike="noStrike" cap="none">
                <a:solidFill>
                  <a:srgbClr val="6C6463"/>
                </a:solidFill>
              </a:defRPr>
            </a:lvl3pPr>
            <a:lvl4pPr marL="1828800" marR="0" lvl="3" indent="-317500" algn="l" rtl="0">
              <a:spcBef>
                <a:spcPts val="320"/>
              </a:spcBef>
              <a:spcAft>
                <a:spcPts val="0"/>
              </a:spcAft>
              <a:buClr>
                <a:srgbClr val="6C6463"/>
              </a:buClr>
              <a:buSzPts val="1400"/>
              <a:buChar char="–"/>
              <a:defRPr b="0" i="0" u="none" strike="noStrike" cap="none">
                <a:solidFill>
                  <a:srgbClr val="6C6463"/>
                </a:solidFill>
              </a:defRPr>
            </a:lvl4pPr>
            <a:lvl5pPr marL="2286000" marR="0" lvl="4" indent="-304800" algn="l" rtl="0">
              <a:spcBef>
                <a:spcPts val="280"/>
              </a:spcBef>
              <a:spcAft>
                <a:spcPts val="0"/>
              </a:spcAft>
              <a:buClr>
                <a:srgbClr val="6C6463"/>
              </a:buClr>
              <a:buSzPts val="1200"/>
              <a:buChar char="»"/>
              <a:defRPr b="0" i="0" u="none" strike="noStrike" cap="none">
                <a:solidFill>
                  <a:srgbClr val="6C6463"/>
                </a:solidFill>
              </a:defRPr>
            </a:lvl5pPr>
            <a:lvl6pPr marL="2743200" marR="0" lvl="5" indent="-304800" algn="l" rtl="0">
              <a:spcBef>
                <a:spcPts val="400"/>
              </a:spcBef>
              <a:spcAft>
                <a:spcPts val="0"/>
              </a:spcAft>
              <a:buClr>
                <a:srgbClr val="6C6463"/>
              </a:buClr>
              <a:buSzPts val="1200"/>
              <a:buChar char="•"/>
              <a:defRPr b="0" i="0" u="none" strike="noStrike" cap="none">
                <a:solidFill>
                  <a:srgbClr val="6C6463"/>
                </a:solidFill>
              </a:defRPr>
            </a:lvl6pPr>
            <a:lvl7pPr marL="3200400" marR="0" lvl="6" indent="-304800" algn="l" rtl="0">
              <a:spcBef>
                <a:spcPts val="400"/>
              </a:spcBef>
              <a:spcAft>
                <a:spcPts val="0"/>
              </a:spcAft>
              <a:buClr>
                <a:srgbClr val="6C6463"/>
              </a:buClr>
              <a:buSzPts val="1200"/>
              <a:buChar char="•"/>
              <a:defRPr b="0" i="0" u="none" strike="noStrike" cap="none">
                <a:solidFill>
                  <a:srgbClr val="6C6463"/>
                </a:solidFill>
              </a:defRPr>
            </a:lvl7pPr>
            <a:lvl8pPr marL="3657600" marR="0" lvl="7" indent="-304800" algn="l" rtl="0">
              <a:spcBef>
                <a:spcPts val="400"/>
              </a:spcBef>
              <a:spcAft>
                <a:spcPts val="0"/>
              </a:spcAft>
              <a:buClr>
                <a:srgbClr val="6C6463"/>
              </a:buClr>
              <a:buSzPts val="1200"/>
              <a:buChar char="•"/>
              <a:defRPr b="0" i="0" u="none" strike="noStrike" cap="none">
                <a:solidFill>
                  <a:srgbClr val="6C6463"/>
                </a:solidFill>
              </a:defRPr>
            </a:lvl8pPr>
            <a:lvl9pPr marL="4114800" marR="0" lvl="8" indent="-304800" algn="l" rtl="0">
              <a:spcBef>
                <a:spcPts val="400"/>
              </a:spcBef>
              <a:spcAft>
                <a:spcPts val="0"/>
              </a:spcAft>
              <a:buClr>
                <a:srgbClr val="6C6463"/>
              </a:buClr>
              <a:buSzPts val="1200"/>
              <a:buChar char="•"/>
              <a:defRPr b="0" i="0" u="none" strike="noStrike" cap="none">
                <a:solidFill>
                  <a:srgbClr val="6C6463"/>
                </a:solidFill>
              </a:defRPr>
            </a:lvl9pPr>
          </a:lstStyle>
          <a:p>
            <a:endParaRPr dirty="0"/>
          </a:p>
        </p:txBody>
      </p:sp>
      <p:sp>
        <p:nvSpPr>
          <p:cNvPr id="109" name="Google Shape;109;p20"/>
          <p:cNvSpPr txBox="1">
            <a:spLocks noGrp="1"/>
          </p:cNvSpPr>
          <p:nvPr>
            <p:ph type="sldNum" idx="12"/>
          </p:nvPr>
        </p:nvSpPr>
        <p:spPr>
          <a:xfrm>
            <a:off x="6858000" y="6520800"/>
            <a:ext cx="2133600" cy="18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defRPr>
            </a:lvl1pPr>
            <a:lvl2pPr marL="0" marR="0" lvl="1" indent="0" algn="r" rtl="0">
              <a:spcBef>
                <a:spcPts val="0"/>
              </a:spcBef>
              <a:buNone/>
              <a:defRPr sz="600" b="0" i="0" u="none" strike="noStrike" cap="none">
                <a:solidFill>
                  <a:srgbClr val="6C6463"/>
                </a:solidFill>
              </a:defRPr>
            </a:lvl2pPr>
            <a:lvl3pPr marL="0" marR="0" lvl="2" indent="0" algn="r" rtl="0">
              <a:spcBef>
                <a:spcPts val="0"/>
              </a:spcBef>
              <a:buNone/>
              <a:defRPr sz="600" b="0" i="0" u="none" strike="noStrike" cap="none">
                <a:solidFill>
                  <a:srgbClr val="6C6463"/>
                </a:solidFill>
              </a:defRPr>
            </a:lvl3pPr>
            <a:lvl4pPr marL="0" marR="0" lvl="3" indent="0" algn="r" rtl="0">
              <a:spcBef>
                <a:spcPts val="0"/>
              </a:spcBef>
              <a:buNone/>
              <a:defRPr sz="600" b="0" i="0" u="none" strike="noStrike" cap="none">
                <a:solidFill>
                  <a:srgbClr val="6C6463"/>
                </a:solidFill>
              </a:defRPr>
            </a:lvl4pPr>
            <a:lvl5pPr marL="0" marR="0" lvl="4" indent="0" algn="r" rtl="0">
              <a:spcBef>
                <a:spcPts val="0"/>
              </a:spcBef>
              <a:buNone/>
              <a:defRPr sz="600" b="0" i="0" u="none" strike="noStrike" cap="none">
                <a:solidFill>
                  <a:srgbClr val="6C6463"/>
                </a:solidFill>
              </a:defRPr>
            </a:lvl5pPr>
            <a:lvl6pPr marL="0" marR="0" lvl="5" indent="0" algn="r" rtl="0">
              <a:spcBef>
                <a:spcPts val="0"/>
              </a:spcBef>
              <a:buNone/>
              <a:defRPr sz="600" b="0" i="0" u="none" strike="noStrike" cap="none">
                <a:solidFill>
                  <a:srgbClr val="6C6463"/>
                </a:solidFill>
              </a:defRPr>
            </a:lvl6pPr>
            <a:lvl7pPr marL="0" marR="0" lvl="6" indent="0" algn="r" rtl="0">
              <a:spcBef>
                <a:spcPts val="0"/>
              </a:spcBef>
              <a:buNone/>
              <a:defRPr sz="600" b="0" i="0" u="none" strike="noStrike" cap="none">
                <a:solidFill>
                  <a:srgbClr val="6C6463"/>
                </a:solidFill>
              </a:defRPr>
            </a:lvl7pPr>
            <a:lvl8pPr marL="0" marR="0" lvl="7" indent="0" algn="r" rtl="0">
              <a:spcBef>
                <a:spcPts val="0"/>
              </a:spcBef>
              <a:buNone/>
              <a:defRPr sz="600" b="0" i="0" u="none" strike="noStrike" cap="none">
                <a:solidFill>
                  <a:srgbClr val="6C6463"/>
                </a:solidFill>
              </a:defRPr>
            </a:lvl8pPr>
            <a:lvl9pPr marL="0" marR="0" lvl="8" indent="0" algn="r" rtl="0">
              <a:spcBef>
                <a:spcPts val="0"/>
              </a:spcBef>
              <a:buNone/>
              <a:defRPr sz="600" b="0" i="0" u="none" strike="noStrike" cap="none">
                <a:solidFill>
                  <a:srgbClr val="6C6463"/>
                </a:solidFill>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0"/>
          <p:cNvSpPr txBox="1">
            <a:spLocks noGrp="1"/>
          </p:cNvSpPr>
          <p:nvPr>
            <p:ph type="title"/>
          </p:nvPr>
        </p:nvSpPr>
        <p:spPr>
          <a:xfrm>
            <a:off x="686104" y="533400"/>
            <a:ext cx="7772400" cy="541338"/>
          </a:xfrm>
          <a:prstGeom prst="rect">
            <a:avLst/>
          </a:prstGeom>
          <a:noFill/>
          <a:ln>
            <a:noFill/>
          </a:ln>
        </p:spPr>
        <p:txBody>
          <a:bodyPr spcFirstLastPara="1" vert="horz" wrap="square" lIns="91425" tIns="91425" rIns="91425" bIns="91425" rtlCol="0" anchor="t" anchorCtr="0">
            <a:normAutofit/>
          </a:bodyPr>
          <a:lstStyle>
            <a:lvl1pPr>
              <a:defRPr u="none" strike="noStrike" cap="none" dirty="0">
                <a:solidFill>
                  <a:srgbClr val="0067B9"/>
                </a:solidFill>
              </a:defRPr>
            </a:lvl1pPr>
          </a:lstStyle>
          <a:p>
            <a:pPr marL="0" marR="0" lvl="0" indent="0">
              <a:spcBef>
                <a:spcPts val="0"/>
              </a:spcBef>
              <a:spcAft>
                <a:spcPts val="0"/>
              </a:spcAft>
              <a:buClr>
                <a:srgbClr val="0067B9"/>
              </a:buClr>
              <a:buSzPts val="1400"/>
            </a:pPr>
            <a:endParaRPr dirty="0"/>
          </a:p>
        </p:txBody>
      </p:sp>
    </p:spTree>
    <p:extLst>
      <p:ext uri="{BB962C8B-B14F-4D97-AF65-F5344CB8AC3E}">
        <p14:creationId xmlns:p14="http://schemas.microsoft.com/office/powerpoint/2010/main" val="2672160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8600"/>
            <a:ext cx="7162800" cy="563562"/>
          </a:xfrm>
          <a:prstGeom prst="rect">
            <a:avLst/>
          </a:prstGeom>
        </p:spPr>
        <p:txBody>
          <a:bodyPr/>
          <a:lstStyle/>
          <a:p>
            <a:r>
              <a:rPr lang="en-US" dirty="0"/>
              <a:t>Click to add slide title</a:t>
            </a:r>
          </a:p>
        </p:txBody>
      </p:sp>
      <p:sp>
        <p:nvSpPr>
          <p:cNvPr id="3" name="Content Placeholder 2"/>
          <p:cNvSpPr>
            <a:spLocks noGrp="1"/>
          </p:cNvSpPr>
          <p:nvPr>
            <p:ph idx="1"/>
          </p:nvPr>
        </p:nvSpPr>
        <p:spPr>
          <a:xfrm>
            <a:off x="533400" y="1600200"/>
            <a:ext cx="8229600" cy="4525963"/>
          </a:xfrm>
          <a:prstGeom prst="rect">
            <a:avLst/>
          </a:prstGeo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D1812AB-693A-4334-858B-1E5B6445C93F}" type="slidenum">
              <a:rPr lang="en-US" smtClean="0"/>
              <a:pPr/>
              <a:t>‹#›</a:t>
            </a:fld>
            <a:endParaRPr lang="en-US" dirty="0"/>
          </a:p>
        </p:txBody>
      </p:sp>
    </p:spTree>
    <p:extLst>
      <p:ext uri="{BB962C8B-B14F-4D97-AF65-F5344CB8AC3E}">
        <p14:creationId xmlns:p14="http://schemas.microsoft.com/office/powerpoint/2010/main" val="3043152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Red/White 2 Content">
  <p:cSld name="1_Red/White 2 Content">
    <p:bg>
      <p:bgPr>
        <a:solidFill>
          <a:schemeClr val="bg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686104" y="1600200"/>
            <a:ext cx="3809696" cy="4572000"/>
          </a:xfrm>
          <a:prstGeom prst="rect">
            <a:avLst/>
          </a:prstGeom>
          <a:noFill/>
          <a:ln>
            <a:noFill/>
          </a:ln>
        </p:spPr>
        <p:txBody>
          <a:bodyPr spcFirstLastPara="1" wrap="square" lIns="91425" tIns="91425" rIns="91425" bIns="91425" anchor="t" anchorCtr="0"/>
          <a:lstStyle>
            <a:lvl1pPr marL="342900" marR="0" lvl="0" indent="-266700" algn="l" rtl="0">
              <a:spcBef>
                <a:spcPts val="0"/>
              </a:spcBef>
              <a:spcAft>
                <a:spcPts val="0"/>
              </a:spcAft>
              <a:buSzPts val="2000"/>
              <a:buChar char="•"/>
              <a:defRPr b="0" i="0" u="none" strike="noStrike" cap="none"/>
            </a:lvl1pPr>
            <a:lvl2pPr marL="685800" marR="0" lvl="1" indent="-257175" algn="l" rtl="0">
              <a:spcBef>
                <a:spcPts val="900"/>
              </a:spcBef>
              <a:spcAft>
                <a:spcPts val="0"/>
              </a:spcAft>
              <a:buSzPts val="1800"/>
              <a:buChar char="–"/>
              <a:defRPr b="0" i="0" u="none" strike="noStrike" cap="none"/>
            </a:lvl2pPr>
            <a:lvl3pPr marL="1028700" marR="0" lvl="2" indent="-247650" algn="l" rtl="0">
              <a:spcBef>
                <a:spcPts val="900"/>
              </a:spcBef>
              <a:spcAft>
                <a:spcPts val="0"/>
              </a:spcAft>
              <a:buSzPts val="1600"/>
              <a:buChar char="•"/>
              <a:defRPr b="0" i="0" u="none" strike="noStrike" cap="none"/>
            </a:lvl3pPr>
            <a:lvl4pPr marL="1371600" marR="0" lvl="3" indent="-238125" algn="l" rtl="0">
              <a:spcBef>
                <a:spcPts val="210"/>
              </a:spcBef>
              <a:spcAft>
                <a:spcPts val="0"/>
              </a:spcAft>
              <a:buSzPts val="1400"/>
              <a:buChar char="–"/>
              <a:defRPr b="0" i="0" u="none" strike="noStrike" cap="none"/>
            </a:lvl4pPr>
            <a:lvl5pPr marL="1714500" marR="0" lvl="4" indent="-228600" algn="l" rtl="0">
              <a:spcBef>
                <a:spcPts val="240"/>
              </a:spcBef>
              <a:spcAft>
                <a:spcPts val="0"/>
              </a:spcAft>
              <a:buSzPts val="1200"/>
              <a:buChar char="»"/>
              <a:defRPr b="0" i="0" u="none" strike="noStrike" cap="none"/>
            </a:lvl5pPr>
            <a:lvl6pPr marL="2057400" marR="0" lvl="5" indent="-228600" algn="l" rtl="0">
              <a:spcBef>
                <a:spcPts val="270"/>
              </a:spcBef>
              <a:spcAft>
                <a:spcPts val="0"/>
              </a:spcAft>
              <a:buSzPts val="1200"/>
              <a:buChar char="•"/>
              <a:defRPr b="0" i="0" u="none" strike="noStrike" cap="none"/>
            </a:lvl6pPr>
            <a:lvl7pPr marL="2400300" marR="0" lvl="6" indent="-228600" algn="l" rtl="0">
              <a:spcBef>
                <a:spcPts val="270"/>
              </a:spcBef>
              <a:spcAft>
                <a:spcPts val="0"/>
              </a:spcAft>
              <a:buSzPts val="1200"/>
              <a:buChar char="•"/>
              <a:defRPr b="0" i="0" u="none" strike="noStrike" cap="none"/>
            </a:lvl7pPr>
            <a:lvl8pPr marL="2743200" marR="0" lvl="7" indent="-228600" algn="l" rtl="0">
              <a:spcBef>
                <a:spcPts val="270"/>
              </a:spcBef>
              <a:spcAft>
                <a:spcPts val="0"/>
              </a:spcAft>
              <a:buSzPts val="1200"/>
              <a:buChar char="•"/>
              <a:defRPr b="0" i="0" u="none" strike="noStrike" cap="none"/>
            </a:lvl8pPr>
            <a:lvl9pPr marL="3086100" marR="0" lvl="8" indent="-228600" algn="l" rtl="0">
              <a:spcBef>
                <a:spcPts val="270"/>
              </a:spcBef>
              <a:spcAft>
                <a:spcPts val="0"/>
              </a:spcAft>
              <a:buSzPts val="1200"/>
              <a:buChar char="•"/>
              <a:defRPr b="0" i="0" u="none" strike="noStrike" cap="none"/>
            </a:lvl9pPr>
          </a:lstStyle>
          <a:p>
            <a:endParaRPr/>
          </a:p>
        </p:txBody>
      </p:sp>
      <p:sp>
        <p:nvSpPr>
          <p:cNvPr id="73" name="Google Shape;73;p13"/>
          <p:cNvSpPr txBox="1">
            <a:spLocks noGrp="1"/>
          </p:cNvSpPr>
          <p:nvPr>
            <p:ph type="body" idx="2"/>
          </p:nvPr>
        </p:nvSpPr>
        <p:spPr>
          <a:xfrm>
            <a:off x="4648200" y="1600200"/>
            <a:ext cx="3810304" cy="4572000"/>
          </a:xfrm>
          <a:prstGeom prst="rect">
            <a:avLst/>
          </a:prstGeom>
          <a:noFill/>
          <a:ln>
            <a:noFill/>
          </a:ln>
        </p:spPr>
        <p:txBody>
          <a:bodyPr spcFirstLastPara="1" wrap="square" lIns="91425" tIns="91425" rIns="91425" bIns="91425" anchor="t" anchorCtr="0"/>
          <a:lstStyle>
            <a:lvl1pPr marL="342900" marR="0" lvl="0" indent="-266700" algn="l" rtl="0">
              <a:spcBef>
                <a:spcPts val="0"/>
              </a:spcBef>
              <a:spcAft>
                <a:spcPts val="0"/>
              </a:spcAft>
              <a:buSzPts val="2000"/>
              <a:buChar char="•"/>
              <a:defRPr b="0" i="0" u="none" strike="noStrike" cap="none"/>
            </a:lvl1pPr>
            <a:lvl2pPr marL="685800" marR="0" lvl="1" indent="-257175" algn="l" rtl="0">
              <a:spcBef>
                <a:spcPts val="900"/>
              </a:spcBef>
              <a:spcAft>
                <a:spcPts val="0"/>
              </a:spcAft>
              <a:buSzPts val="1800"/>
              <a:buChar char="–"/>
              <a:defRPr b="0" i="0" u="none" strike="noStrike" cap="none"/>
            </a:lvl2pPr>
            <a:lvl3pPr marL="1028700" marR="0" lvl="2" indent="-247650" algn="l" rtl="0">
              <a:spcBef>
                <a:spcPts val="900"/>
              </a:spcBef>
              <a:spcAft>
                <a:spcPts val="0"/>
              </a:spcAft>
              <a:buSzPts val="1600"/>
              <a:buChar char="•"/>
              <a:defRPr b="0" i="0" u="none" strike="noStrike" cap="none"/>
            </a:lvl3pPr>
            <a:lvl4pPr marL="1371600" marR="0" lvl="3" indent="-238125" algn="l" rtl="0">
              <a:spcBef>
                <a:spcPts val="210"/>
              </a:spcBef>
              <a:spcAft>
                <a:spcPts val="0"/>
              </a:spcAft>
              <a:buSzPts val="1400"/>
              <a:buChar char="–"/>
              <a:defRPr b="0" i="0" u="none" strike="noStrike" cap="none"/>
            </a:lvl4pPr>
            <a:lvl5pPr marL="1714500" marR="0" lvl="4" indent="-228600" algn="l" rtl="0">
              <a:spcBef>
                <a:spcPts val="240"/>
              </a:spcBef>
              <a:spcAft>
                <a:spcPts val="0"/>
              </a:spcAft>
              <a:buSzPts val="1200"/>
              <a:buChar char="»"/>
              <a:defRPr b="0" i="0" u="none" strike="noStrike" cap="none"/>
            </a:lvl5pPr>
            <a:lvl6pPr marL="2057400" marR="0" lvl="5" indent="-228600" algn="l" rtl="0">
              <a:spcBef>
                <a:spcPts val="270"/>
              </a:spcBef>
              <a:spcAft>
                <a:spcPts val="0"/>
              </a:spcAft>
              <a:buSzPts val="1200"/>
              <a:buChar char="•"/>
              <a:defRPr b="0" i="0" u="none" strike="noStrike" cap="none"/>
            </a:lvl6pPr>
            <a:lvl7pPr marL="2400300" marR="0" lvl="6" indent="-228600" algn="l" rtl="0">
              <a:spcBef>
                <a:spcPts val="270"/>
              </a:spcBef>
              <a:spcAft>
                <a:spcPts val="0"/>
              </a:spcAft>
              <a:buSzPts val="1200"/>
              <a:buChar char="•"/>
              <a:defRPr b="0" i="0" u="none" strike="noStrike" cap="none"/>
            </a:lvl7pPr>
            <a:lvl8pPr marL="2743200" marR="0" lvl="7" indent="-228600" algn="l" rtl="0">
              <a:spcBef>
                <a:spcPts val="270"/>
              </a:spcBef>
              <a:spcAft>
                <a:spcPts val="0"/>
              </a:spcAft>
              <a:buSzPts val="1200"/>
              <a:buChar char="•"/>
              <a:defRPr b="0" i="0" u="none" strike="noStrike" cap="none"/>
            </a:lvl8pPr>
            <a:lvl9pPr marL="3086100" marR="0" lvl="8" indent="-228600" algn="l" rtl="0">
              <a:spcBef>
                <a:spcPts val="270"/>
              </a:spcBef>
              <a:spcAft>
                <a:spcPts val="0"/>
              </a:spcAft>
              <a:buSzPts val="1200"/>
              <a:buChar char="•"/>
              <a:defRPr b="0" i="0" u="none" strike="noStrike" cap="none"/>
            </a:lvl9pPr>
          </a:lstStyle>
          <a:p>
            <a:endParaRPr/>
          </a:p>
        </p:txBody>
      </p:sp>
      <p:sp>
        <p:nvSpPr>
          <p:cNvPr id="74" name="Google Shape;74;p13"/>
          <p:cNvSpPr txBox="1">
            <a:spLocks noGrp="1"/>
          </p:cNvSpPr>
          <p:nvPr>
            <p:ph type="sldNum" idx="12"/>
          </p:nvPr>
        </p:nvSpPr>
        <p:spPr>
          <a:xfrm>
            <a:off x="6858000" y="6520800"/>
            <a:ext cx="2133600" cy="18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50" b="0" i="0" u="none" strike="noStrike" cap="none">
                <a:solidFill>
                  <a:srgbClr val="6C6463"/>
                </a:solidFill>
              </a:defRPr>
            </a:lvl1pPr>
            <a:lvl2pPr marL="0" marR="0" lvl="1" indent="0" algn="r" rtl="0">
              <a:spcBef>
                <a:spcPts val="0"/>
              </a:spcBef>
              <a:buNone/>
              <a:defRPr sz="450" b="0" i="0" u="none" strike="noStrike" cap="none">
                <a:solidFill>
                  <a:srgbClr val="6C6463"/>
                </a:solidFill>
              </a:defRPr>
            </a:lvl2pPr>
            <a:lvl3pPr marL="0" marR="0" lvl="2" indent="0" algn="r" rtl="0">
              <a:spcBef>
                <a:spcPts val="0"/>
              </a:spcBef>
              <a:buNone/>
              <a:defRPr sz="450" b="0" i="0" u="none" strike="noStrike" cap="none">
                <a:solidFill>
                  <a:srgbClr val="6C6463"/>
                </a:solidFill>
              </a:defRPr>
            </a:lvl3pPr>
            <a:lvl4pPr marL="0" marR="0" lvl="3" indent="0" algn="r" rtl="0">
              <a:spcBef>
                <a:spcPts val="0"/>
              </a:spcBef>
              <a:buNone/>
              <a:defRPr sz="450" b="0" i="0" u="none" strike="noStrike" cap="none">
                <a:solidFill>
                  <a:srgbClr val="6C6463"/>
                </a:solidFill>
              </a:defRPr>
            </a:lvl4pPr>
            <a:lvl5pPr marL="0" marR="0" lvl="4" indent="0" algn="r" rtl="0">
              <a:spcBef>
                <a:spcPts val="0"/>
              </a:spcBef>
              <a:buNone/>
              <a:defRPr sz="450" b="0" i="0" u="none" strike="noStrike" cap="none">
                <a:solidFill>
                  <a:srgbClr val="6C6463"/>
                </a:solidFill>
              </a:defRPr>
            </a:lvl5pPr>
            <a:lvl6pPr marL="0" marR="0" lvl="5" indent="0" algn="r" rtl="0">
              <a:spcBef>
                <a:spcPts val="0"/>
              </a:spcBef>
              <a:buNone/>
              <a:defRPr sz="450" b="0" i="0" u="none" strike="noStrike" cap="none">
                <a:solidFill>
                  <a:srgbClr val="6C6463"/>
                </a:solidFill>
              </a:defRPr>
            </a:lvl6pPr>
            <a:lvl7pPr marL="0" marR="0" lvl="6" indent="0" algn="r" rtl="0">
              <a:spcBef>
                <a:spcPts val="0"/>
              </a:spcBef>
              <a:buNone/>
              <a:defRPr sz="450" b="0" i="0" u="none" strike="noStrike" cap="none">
                <a:solidFill>
                  <a:srgbClr val="6C6463"/>
                </a:solidFill>
              </a:defRPr>
            </a:lvl7pPr>
            <a:lvl8pPr marL="0" marR="0" lvl="7" indent="0" algn="r" rtl="0">
              <a:spcBef>
                <a:spcPts val="0"/>
              </a:spcBef>
              <a:buNone/>
              <a:defRPr sz="450" b="0" i="0" u="none" strike="noStrike" cap="none">
                <a:solidFill>
                  <a:srgbClr val="6C6463"/>
                </a:solidFill>
              </a:defRPr>
            </a:lvl8pPr>
            <a:lvl9pPr marL="0" marR="0" lvl="8" indent="0" algn="r" rtl="0">
              <a:spcBef>
                <a:spcPts val="0"/>
              </a:spcBef>
              <a:buNone/>
              <a:defRPr sz="450" b="0" i="0" u="none" strike="noStrike" cap="none">
                <a:solidFill>
                  <a:srgbClr val="6C6463"/>
                </a:solidFill>
              </a:defRPr>
            </a:lvl9pPr>
          </a:lstStyle>
          <a:p>
            <a:fld id="{00000000-1234-1234-1234-123412341234}" type="slidenum">
              <a:rPr lang="en-US" smtClean="0"/>
              <a:pPr/>
              <a:t>‹#›</a:t>
            </a:fld>
            <a:endParaRPr lang="en-US" dirty="0"/>
          </a:p>
        </p:txBody>
      </p:sp>
      <p:sp>
        <p:nvSpPr>
          <p:cNvPr id="75" name="Google Shape;75;p13"/>
          <p:cNvSpPr txBox="1">
            <a:spLocks noGrp="1"/>
          </p:cNvSpPr>
          <p:nvPr>
            <p:ph type="title"/>
          </p:nvPr>
        </p:nvSpPr>
        <p:spPr>
          <a:xfrm>
            <a:off x="686104" y="533400"/>
            <a:ext cx="7772400" cy="838200"/>
          </a:xfrm>
          <a:prstGeom prst="rect">
            <a:avLst/>
          </a:prstGeom>
          <a:noFill/>
          <a:ln>
            <a:noFill/>
          </a:ln>
        </p:spPr>
        <p:txBody>
          <a:bodyPr spcFirstLastPara="1" vert="horz" wrap="square" lIns="91425" tIns="91425" rIns="91425" bIns="91425" rtlCol="0" anchor="t" anchorCtr="0">
            <a:normAutofit/>
          </a:bodyPr>
          <a:lstStyle>
            <a:lvl1pPr>
              <a:defRPr u="none" strike="noStrike" cap="none">
                <a:solidFill>
                  <a:srgbClr val="0067B9"/>
                </a:solidFill>
              </a:defRPr>
            </a:lvl1pPr>
          </a:lstStyle>
          <a:p>
            <a:pPr marL="0" marR="0" lvl="0" indent="0">
              <a:spcBef>
                <a:spcPts val="0"/>
              </a:spcBef>
              <a:spcAft>
                <a:spcPts val="0"/>
              </a:spcAft>
              <a:buClr>
                <a:srgbClr val="0067B9"/>
              </a:buClr>
              <a:buSzPts val="1400"/>
            </a:pPr>
            <a:endParaRPr dirty="0"/>
          </a:p>
        </p:txBody>
      </p:sp>
    </p:spTree>
    <p:extLst>
      <p:ext uri="{BB962C8B-B14F-4D97-AF65-F5344CB8AC3E}">
        <p14:creationId xmlns:p14="http://schemas.microsoft.com/office/powerpoint/2010/main" val="2257779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Red/Gray 1 Content">
  <p:cSld name="1_Red/Gray 1 Content">
    <p:bg>
      <p:bgPr>
        <a:solidFill>
          <a:schemeClr val="lt1"/>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body" idx="1"/>
          </p:nvPr>
        </p:nvSpPr>
        <p:spPr>
          <a:xfrm>
            <a:off x="685800" y="1524000"/>
            <a:ext cx="7772400" cy="46482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rgbClr val="635C5B"/>
              </a:buClr>
              <a:buSzPts val="1800"/>
              <a:buChar char="•"/>
              <a:defRPr>
                <a:latin typeface="Gill Sans MT" panose="020B0502020104020203" pitchFamily="34" charset="0"/>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ZA"/>
              <a:t>‹#›</a:t>
            </a:fld>
            <a:endParaRPr/>
          </a:p>
        </p:txBody>
      </p:sp>
      <p:sp>
        <p:nvSpPr>
          <p:cNvPr id="33" name="Google Shape;33;p3"/>
          <p:cNvSpPr txBox="1">
            <a:spLocks noGrp="1"/>
          </p:cNvSpPr>
          <p:nvPr>
            <p:ph type="title"/>
          </p:nvPr>
        </p:nvSpPr>
        <p:spPr>
          <a:xfrm>
            <a:off x="685800" y="529424"/>
            <a:ext cx="7772400" cy="46166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4D8A"/>
              </a:buClr>
              <a:buSzPts val="2400"/>
              <a:buFont typeface="Gill Sans"/>
              <a:buNone/>
              <a:defRPr sz="2200">
                <a:solidFill>
                  <a:srgbClr val="004D8A"/>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 name="Google Shape;34;p3"/>
          <p:cNvSpPr/>
          <p:nvPr/>
        </p:nvSpPr>
        <p:spPr>
          <a:xfrm>
            <a:off x="0" y="0"/>
            <a:ext cx="9144000" cy="6858000"/>
          </a:xfrm>
          <a:prstGeom prst="frame">
            <a:avLst>
              <a:gd name="adj1" fmla="val 222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220710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3/25/2021</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3/25/2021</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3/25/2021</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75" r:id="rId31"/>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533400"/>
            <a:ext cx="7772400" cy="5334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85800" y="1524000"/>
            <a:ext cx="77724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3/25/2021</a:t>
            </a:fld>
            <a:endParaRPr lang="en-US" dirty="0"/>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dirty="0"/>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40123242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4" r:id="rId34"/>
  </p:sldLayoutIdLst>
  <p:hf hdr="0"/>
  <p:txStyles>
    <p:titleStyle>
      <a:lvl1pPr algn="l" defTabSz="457200" rtl="0" eaLnBrk="1" latinLnBrk="0" hangingPunct="1">
        <a:spcBef>
          <a:spcPct val="0"/>
        </a:spcBef>
        <a:buNone/>
        <a:defRPr sz="2800" b="0" i="0" kern="1200">
          <a:solidFill>
            <a:schemeClr val="accent6">
              <a:lumMod val="75000"/>
            </a:schemeClr>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atihub.com/"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hyperlink" Target="http://www.tralac.org/" TargetMode="External"/><Relationship Id="rId13" Type="http://schemas.openxmlformats.org/officeDocument/2006/relationships/hyperlink" Target="http://www.trade.gov/" TargetMode="External"/><Relationship Id="rId18" Type="http://schemas.openxmlformats.org/officeDocument/2006/relationships/hyperlink" Target="http://www.aafaglobal.org/" TargetMode="External"/><Relationship Id="rId3" Type="http://schemas.openxmlformats.org/officeDocument/2006/relationships/hyperlink" Target="http://trade.gov/agoa" TargetMode="External"/><Relationship Id="rId7" Type="http://schemas.openxmlformats.org/officeDocument/2006/relationships/hyperlink" Target="http://www.ustr.gov/" TargetMode="External"/><Relationship Id="rId12" Type="http://schemas.openxmlformats.org/officeDocument/2006/relationships/hyperlink" Target="http://otexa.ita.doc.gov/" TargetMode="External"/><Relationship Id="rId17" Type="http://schemas.openxmlformats.org/officeDocument/2006/relationships/hyperlink" Target="https://ota.com/" TargetMode="External"/><Relationship Id="rId2" Type="http://schemas.openxmlformats.org/officeDocument/2006/relationships/notesSlide" Target="../notesSlides/notesSlide2.xml"/><Relationship Id="rId16" Type="http://schemas.openxmlformats.org/officeDocument/2006/relationships/hyperlink" Target="http://www.specialtyfood.com/" TargetMode="External"/><Relationship Id="rId1" Type="http://schemas.openxmlformats.org/officeDocument/2006/relationships/slideLayout" Target="../slideLayouts/slideLayout19.xml"/><Relationship Id="rId6" Type="http://schemas.openxmlformats.org/officeDocument/2006/relationships/hyperlink" Target="https://agoa.info/about-agoa/products.html" TargetMode="External"/><Relationship Id="rId11" Type="http://schemas.openxmlformats.org/officeDocument/2006/relationships/hyperlink" Target="http://www.doc.gov/" TargetMode="External"/><Relationship Id="rId5" Type="http://schemas.openxmlformats.org/officeDocument/2006/relationships/hyperlink" Target="https://agoa.info/about-agoa/faq.html" TargetMode="External"/><Relationship Id="rId15" Type="http://schemas.openxmlformats.org/officeDocument/2006/relationships/hyperlink" Target="http://www.cbp.gov/" TargetMode="External"/><Relationship Id="rId10" Type="http://schemas.openxmlformats.org/officeDocument/2006/relationships/hyperlink" Target="http://www.fda.gov/" TargetMode="External"/><Relationship Id="rId4" Type="http://schemas.openxmlformats.org/officeDocument/2006/relationships/hyperlink" Target="http://www.agoa.info/" TargetMode="External"/><Relationship Id="rId9" Type="http://schemas.openxmlformats.org/officeDocument/2006/relationships/hyperlink" Target="http://www.usitc.gov/" TargetMode="External"/><Relationship Id="rId14" Type="http://schemas.openxmlformats.org/officeDocument/2006/relationships/hyperlink" Target="http://www.usda.gov/"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satihub.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cid:21861e6a-0e83-4dfb-8059-ec0529cbba01@namprd18.prod.outlook.com" TargetMode="External"/><Relationship Id="rId5" Type="http://schemas.openxmlformats.org/officeDocument/2006/relationships/image" Target="../media/image17.jpeg"/><Relationship Id="rId4" Type="http://schemas.openxmlformats.org/officeDocument/2006/relationships/image" Target="cid:2fcbfaee-1f64-4c29-89fa-ee1de460ba36@namprd18.prod.outloo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9.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600" b="0" i="0" u="none" strike="noStrike" kern="1200" cap="none" spc="0" normalizeH="0" baseline="0" noProof="0" dirty="0">
              <a:ln>
                <a:noFill/>
              </a:ln>
              <a:solidFill>
                <a:srgbClr val="FFFFFF"/>
              </a:solidFill>
              <a:effectLst/>
              <a:uLnTx/>
              <a:uFillTx/>
              <a:latin typeface="Gill Sans MT"/>
              <a:ea typeface="+mn-ea"/>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08599" y="19050000"/>
            <a:ext cx="3485013" cy="232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8"/>
          <p:cNvSpPr txBox="1">
            <a:spLocks/>
          </p:cNvSpPr>
          <p:nvPr/>
        </p:nvSpPr>
        <p:spPr>
          <a:xfrm rot="16200000">
            <a:off x="7859326" y="4898806"/>
            <a:ext cx="1272262" cy="184666"/>
          </a:xfrm>
          <a:prstGeom prst="rect">
            <a:avLst/>
          </a:prstGeom>
        </p:spPr>
        <p:txBody>
          <a:bodyPr vert="horz" lIns="91440" tIns="45720" rIns="91440" bIns="45720" rtlCol="0">
            <a:spAutoFit/>
          </a:bodyPr>
          <a:lstStyle>
            <a:lvl1pPr marL="0" indent="0" algn="r" defTabSz="457200" rtl="0" eaLnBrk="1" latinLnBrk="0" hangingPunct="1">
              <a:spcBef>
                <a:spcPts val="0"/>
              </a:spcBef>
              <a:spcAft>
                <a:spcPts val="1200"/>
              </a:spcAft>
              <a:buFont typeface="Arial"/>
              <a:buNone/>
              <a:defRPr sz="600" b="0" i="0" kern="1200" baseline="0">
                <a:solidFill>
                  <a:schemeClr val="bg1"/>
                </a:solidFill>
                <a:latin typeface="Gill Sans MT"/>
                <a:ea typeface="+mn-ea"/>
                <a:cs typeface="Gill Sans MT"/>
              </a:defRPr>
            </a:lvl1pPr>
            <a:lvl2pPr marL="230187" indent="0" algn="l" defTabSz="457200" rtl="0" eaLnBrk="1" latinLnBrk="0" hangingPunct="1">
              <a:spcBef>
                <a:spcPts val="0"/>
              </a:spcBef>
              <a:spcAft>
                <a:spcPts val="1200"/>
              </a:spcAft>
              <a:buFont typeface="Arial"/>
              <a:buNone/>
              <a:defRPr sz="1800" b="0" i="0" kern="1200">
                <a:solidFill>
                  <a:schemeClr val="bg1"/>
                </a:solidFill>
                <a:latin typeface="Gill Sans MT"/>
                <a:ea typeface="+mn-ea"/>
                <a:cs typeface="Gill Sans MT"/>
              </a:defRPr>
            </a:lvl2pPr>
            <a:lvl3pPr marL="460375" indent="0" algn="l" defTabSz="457200" rtl="0" eaLnBrk="1" latinLnBrk="0" hangingPunct="1">
              <a:spcBef>
                <a:spcPct val="20000"/>
              </a:spcBef>
              <a:buFont typeface="Arial"/>
              <a:buNone/>
              <a:defRPr sz="1600" b="0" i="0" kern="1200">
                <a:solidFill>
                  <a:schemeClr val="bg1"/>
                </a:solidFill>
                <a:latin typeface="Gill Sans MT"/>
                <a:ea typeface="+mn-ea"/>
                <a:cs typeface="Gill Sans MT"/>
              </a:defRPr>
            </a:lvl3pPr>
            <a:lvl4pPr marL="684212" indent="0" algn="l" defTabSz="457200" rtl="0" eaLnBrk="1" latinLnBrk="0" hangingPunct="1">
              <a:spcBef>
                <a:spcPct val="20000"/>
              </a:spcBef>
              <a:buFont typeface="Arial"/>
              <a:buNone/>
              <a:defRPr sz="1400" b="0" i="0" kern="1200">
                <a:solidFill>
                  <a:schemeClr val="bg1"/>
                </a:solidFill>
                <a:latin typeface="Gill Sans MT"/>
                <a:ea typeface="+mn-ea"/>
                <a:cs typeface="Gill Sans MT"/>
              </a:defRPr>
            </a:lvl4pPr>
            <a:lvl5pPr marL="1025525" indent="0" algn="l" defTabSz="457200" rtl="0" eaLnBrk="1" latinLnBrk="0" hangingPunct="1">
              <a:spcBef>
                <a:spcPct val="20000"/>
              </a:spcBef>
              <a:buFont typeface="Arial"/>
              <a:buNone/>
              <a:defRPr sz="1200" b="0" i="0" kern="1200">
                <a:solidFill>
                  <a:schemeClr val="bg1"/>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1200"/>
              </a:spcAft>
              <a:buClrTx/>
              <a:buSzTx/>
              <a:buFont typeface="Arial"/>
              <a:buNone/>
              <a:tabLst/>
              <a:defRPr/>
            </a:pPr>
            <a:endParaRPr kumimoji="0" lang="en-ZA" sz="600" b="0" i="0" u="none" strike="noStrike" kern="1200" cap="none" spc="0" normalizeH="0" baseline="0" noProof="0" dirty="0">
              <a:ln>
                <a:noFill/>
              </a:ln>
              <a:solidFill>
                <a:srgbClr val="FFFFFF">
                  <a:lumMod val="50000"/>
                </a:srgbClr>
              </a:solidFill>
              <a:effectLst/>
              <a:uLnTx/>
              <a:uFillTx/>
              <a:latin typeface="Gill Sans MT"/>
              <a:ea typeface="+mn-ea"/>
            </a:endParaRPr>
          </a:p>
        </p:txBody>
      </p:sp>
      <p:sp>
        <p:nvSpPr>
          <p:cNvPr id="7" name="Title 6"/>
          <p:cNvSpPr>
            <a:spLocks noGrp="1"/>
          </p:cNvSpPr>
          <p:nvPr>
            <p:ph type="ctrTitle"/>
          </p:nvPr>
        </p:nvSpPr>
        <p:spPr>
          <a:xfrm>
            <a:off x="701566" y="2145725"/>
            <a:ext cx="3718034" cy="1263403"/>
          </a:xfrm>
        </p:spPr>
        <p:txBody>
          <a:bodyPr>
            <a:normAutofit/>
          </a:bodyPr>
          <a:lstStyle/>
          <a:p>
            <a:r>
              <a:rPr lang="en-ZA" dirty="0"/>
              <a:t>Southern Africa Trade and Investment Hub</a:t>
            </a:r>
          </a:p>
        </p:txBody>
      </p:sp>
      <p:pic>
        <p:nvPicPr>
          <p:cNvPr id="14" name="Picture 13"/>
          <p:cNvPicPr>
            <a:picLocks/>
          </p:cNvPicPr>
          <p:nvPr/>
        </p:nvPicPr>
        <p:blipFill>
          <a:blip r:embed="rId3" cstate="email">
            <a:extLst>
              <a:ext uri="{28A0092B-C50C-407E-A947-70E740481C1C}">
                <a14:useLocalDpi xmlns:a14="http://schemas.microsoft.com/office/drawing/2010/main"/>
              </a:ext>
            </a:extLst>
          </a:blip>
          <a:stretch>
            <a:fillRect/>
          </a:stretch>
        </p:blipFill>
        <p:spPr>
          <a:xfrm>
            <a:off x="5638800" y="1524000"/>
            <a:ext cx="3429000" cy="224028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0" y="3810000"/>
            <a:ext cx="3429000" cy="2255772"/>
          </a:xfrm>
          <a:prstGeom prst="rect">
            <a:avLst/>
          </a:prstGeom>
        </p:spPr>
      </p:pic>
      <p:sp>
        <p:nvSpPr>
          <p:cNvPr id="10" name="TextBox 9"/>
          <p:cNvSpPr txBox="1"/>
          <p:nvPr/>
        </p:nvSpPr>
        <p:spPr>
          <a:xfrm>
            <a:off x="762000" y="4289433"/>
            <a:ext cx="4495800" cy="1631216"/>
          </a:xfrm>
          <a:prstGeom prst="rect">
            <a:avLst/>
          </a:prstGeom>
          <a:noFill/>
        </p:spPr>
        <p:txBody>
          <a:bodyPr wrap="square" rtlCol="0">
            <a:spAutoFit/>
          </a:bodyPr>
          <a:lstStyle/>
          <a:p>
            <a:pPr lvl="0"/>
            <a:r>
              <a:rPr lang="en-ZA" sz="2000" b="1" dirty="0">
                <a:solidFill>
                  <a:schemeClr val="bg1"/>
                </a:solidFill>
              </a:rPr>
              <a:t>Increased AGOA Utilization through USAID TradeHub Support</a:t>
            </a:r>
          </a:p>
          <a:p>
            <a:pPr lvl="0"/>
            <a:endParaRPr lang="en-ZA" sz="2000" b="1" dirty="0">
              <a:solidFill>
                <a:schemeClr val="bg1"/>
              </a:solidFill>
            </a:endParaRPr>
          </a:p>
          <a:p>
            <a:pPr lvl="0"/>
            <a:endParaRPr lang="en-ZA" sz="2000" b="1" dirty="0">
              <a:solidFill>
                <a:schemeClr val="bg1"/>
              </a:solidFill>
            </a:endParaRPr>
          </a:p>
          <a:p>
            <a:pPr lvl="0"/>
            <a:r>
              <a:rPr lang="en-ZA" sz="2000" b="1" dirty="0">
                <a:solidFill>
                  <a:schemeClr val="bg1"/>
                </a:solidFill>
              </a:rPr>
              <a:t>March 25, 2021</a:t>
            </a:r>
          </a:p>
        </p:txBody>
      </p:sp>
    </p:spTree>
    <p:extLst>
      <p:ext uri="{BB962C8B-B14F-4D97-AF65-F5344CB8AC3E}">
        <p14:creationId xmlns:p14="http://schemas.microsoft.com/office/powerpoint/2010/main" val="159874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324600" y="1295400"/>
            <a:ext cx="2667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Content Placeholder 7"/>
          <p:cNvSpPr>
            <a:spLocks noGrp="1"/>
          </p:cNvSpPr>
          <p:nvPr>
            <p:ph idx="1"/>
          </p:nvPr>
        </p:nvSpPr>
        <p:spPr>
          <a:xfrm>
            <a:off x="685800" y="1600200"/>
            <a:ext cx="5410200" cy="4572000"/>
          </a:xfrm>
        </p:spPr>
        <p:txBody>
          <a:bodyPr>
            <a:normAutofit/>
          </a:bodyPr>
          <a:lstStyle/>
          <a:p>
            <a:r>
              <a:rPr lang="en-US" dirty="0"/>
              <a:t>Organic Certification</a:t>
            </a:r>
          </a:p>
          <a:p>
            <a:pPr lvl="1"/>
            <a:r>
              <a:rPr lang="en-US" dirty="0"/>
              <a:t>National Organic Program (US)</a:t>
            </a:r>
          </a:p>
          <a:p>
            <a:pPr marL="0" indent="0">
              <a:buNone/>
            </a:pPr>
            <a:endParaRPr lang="en-US" dirty="0"/>
          </a:p>
          <a:p>
            <a:r>
              <a:rPr lang="en-US" dirty="0"/>
              <a:t>Food Safety Certifications  </a:t>
            </a:r>
          </a:p>
          <a:p>
            <a:pPr lvl="1"/>
            <a:r>
              <a:rPr lang="en-US" dirty="0"/>
              <a:t>FSSC22000</a:t>
            </a:r>
          </a:p>
          <a:p>
            <a:pPr lvl="1"/>
            <a:r>
              <a:rPr lang="en-US" dirty="0"/>
              <a:t>British Retail Consortium (BRC)</a:t>
            </a:r>
          </a:p>
          <a:p>
            <a:endParaRPr lang="en-US" dirty="0"/>
          </a:p>
          <a:p>
            <a:r>
              <a:rPr lang="en-US" b="1" dirty="0"/>
              <a:t>Partners: </a:t>
            </a:r>
            <a:r>
              <a:rPr lang="en-US" dirty="0"/>
              <a:t>Ceres-Cert, Ecocert Southern Africa, Intertek, BSI </a:t>
            </a:r>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pPr lvl="0"/>
            <a:fld id="{42782948-4DBE-204D-AB9E-B65E067054AE}" type="slidenum">
              <a:rPr lang="en-US" noProof="0" smtClean="0"/>
              <a:pPr lvl="0"/>
              <a:t>10</a:t>
            </a:fld>
            <a:endParaRPr lang="en-US" noProof="0"/>
          </a:p>
        </p:txBody>
      </p:sp>
      <p:sp>
        <p:nvSpPr>
          <p:cNvPr id="9" name="Title 2">
            <a:extLst>
              <a:ext uri="{FF2B5EF4-FFF2-40B4-BE49-F238E27FC236}">
                <a16:creationId xmlns:a16="http://schemas.microsoft.com/office/drawing/2014/main" xmlns="" id="{C2F5579D-3E8E-44A7-ADBF-FC3A9789592F}"/>
              </a:ext>
            </a:extLst>
          </p:cNvPr>
          <p:cNvSpPr>
            <a:spLocks noGrp="1"/>
          </p:cNvSpPr>
          <p:nvPr>
            <p:ph type="title"/>
          </p:nvPr>
        </p:nvSpPr>
        <p:spPr/>
        <p:txBody>
          <a:bodyPr/>
          <a:lstStyle/>
          <a:p>
            <a:r>
              <a:rPr lang="en-US"/>
              <a:t>U.S. Recognized Certifications </a:t>
            </a:r>
            <a:endParaRPr lang="en-US" dirty="0"/>
          </a:p>
        </p:txBody>
      </p:sp>
      <p:pic>
        <p:nvPicPr>
          <p:cNvPr id="6" name="Picture 5">
            <a:extLst>
              <a:ext uri="{FF2B5EF4-FFF2-40B4-BE49-F238E27FC236}">
                <a16:creationId xmlns:a16="http://schemas.microsoft.com/office/drawing/2014/main" xmlns="" id="{915D0EB2-DF7E-4B99-A4B3-38075FC1BD86}"/>
              </a:ext>
            </a:extLst>
          </p:cNvPr>
          <p:cNvPicPr/>
          <p:nvPr/>
        </p:nvPicPr>
        <p:blipFill>
          <a:blip r:embed="rId2"/>
          <a:stretch>
            <a:fillRect/>
          </a:stretch>
        </p:blipFill>
        <p:spPr>
          <a:xfrm>
            <a:off x="6324600" y="1524000"/>
            <a:ext cx="2514600" cy="937647"/>
          </a:xfrm>
          <a:prstGeom prst="rect">
            <a:avLst/>
          </a:prstGeom>
        </p:spPr>
      </p:pic>
      <p:pic>
        <p:nvPicPr>
          <p:cNvPr id="7" name="Picture 6">
            <a:extLst>
              <a:ext uri="{FF2B5EF4-FFF2-40B4-BE49-F238E27FC236}">
                <a16:creationId xmlns:a16="http://schemas.microsoft.com/office/drawing/2014/main" xmlns="" id="{107B0506-6677-4C25-B0E2-BF8E6FC1D8A9}"/>
              </a:ext>
            </a:extLst>
          </p:cNvPr>
          <p:cNvPicPr/>
          <p:nvPr/>
        </p:nvPicPr>
        <p:blipFill>
          <a:blip r:embed="rId3"/>
          <a:stretch>
            <a:fillRect/>
          </a:stretch>
        </p:blipFill>
        <p:spPr>
          <a:xfrm>
            <a:off x="7070968" y="2753068"/>
            <a:ext cx="1265087" cy="732886"/>
          </a:xfrm>
          <a:prstGeom prst="rect">
            <a:avLst/>
          </a:prstGeom>
        </p:spPr>
      </p:pic>
      <p:pic>
        <p:nvPicPr>
          <p:cNvPr id="10" name="Picture 9">
            <a:extLst>
              <a:ext uri="{FF2B5EF4-FFF2-40B4-BE49-F238E27FC236}">
                <a16:creationId xmlns:a16="http://schemas.microsoft.com/office/drawing/2014/main" xmlns="" id="{4E38583E-5FAC-4846-9515-FD2926E84893}"/>
              </a:ext>
            </a:extLst>
          </p:cNvPr>
          <p:cNvPicPr/>
          <p:nvPr/>
        </p:nvPicPr>
        <p:blipFill>
          <a:blip r:embed="rId4"/>
          <a:stretch>
            <a:fillRect/>
          </a:stretch>
        </p:blipFill>
        <p:spPr>
          <a:xfrm>
            <a:off x="7003193" y="3505200"/>
            <a:ext cx="1400636" cy="86839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36408" y="4898222"/>
            <a:ext cx="881797" cy="51106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77000" y="5506021"/>
            <a:ext cx="1335476" cy="69342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42268" y="4876800"/>
            <a:ext cx="741688" cy="51918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42117" y="5638800"/>
            <a:ext cx="523423" cy="325073"/>
          </a:xfrm>
          <a:prstGeom prst="rect">
            <a:avLst/>
          </a:prstGeom>
        </p:spPr>
      </p:pic>
    </p:spTree>
    <p:extLst>
      <p:ext uri="{BB962C8B-B14F-4D97-AF65-F5344CB8AC3E}">
        <p14:creationId xmlns:p14="http://schemas.microsoft.com/office/powerpoint/2010/main" val="28149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500"/>
                                        <p:tgtEl>
                                          <p:spTgt spid="8">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left)">
                                      <p:cBhvr>
                                        <p:cTn id="18" dur="500"/>
                                        <p:tgtEl>
                                          <p:spTgt spid="8">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wipe(left)">
                                      <p:cBhvr>
                                        <p:cTn id="21" dur="500"/>
                                        <p:tgtEl>
                                          <p:spTgt spid="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wipe(left)">
                                      <p:cBhvr>
                                        <p:cTn id="2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7055" y="1431667"/>
            <a:ext cx="3962400" cy="5029200"/>
          </a:xfrm>
        </p:spPr>
        <p:txBody>
          <a:bodyPr>
            <a:normAutofit fontScale="70000" lnSpcReduction="20000"/>
          </a:bodyPr>
          <a:lstStyle/>
          <a:p>
            <a:pPr>
              <a:lnSpc>
                <a:spcPct val="120000"/>
              </a:lnSpc>
              <a:spcBef>
                <a:spcPts val="300"/>
              </a:spcBef>
              <a:spcAft>
                <a:spcPts val="600"/>
              </a:spcAft>
            </a:pPr>
            <a:r>
              <a:rPr lang="en-US" dirty="0"/>
              <a:t>AGOA Export User Manual and factsheets </a:t>
            </a:r>
          </a:p>
          <a:p>
            <a:pPr lvl="1">
              <a:lnSpc>
                <a:spcPct val="120000"/>
              </a:lnSpc>
              <a:spcBef>
                <a:spcPts val="300"/>
              </a:spcBef>
              <a:spcAft>
                <a:spcPts val="600"/>
              </a:spcAft>
            </a:pPr>
            <a:r>
              <a:rPr lang="en-US" dirty="0"/>
              <a:t>developed and shared</a:t>
            </a:r>
          </a:p>
          <a:p>
            <a:pPr>
              <a:lnSpc>
                <a:spcPct val="120000"/>
              </a:lnSpc>
              <a:spcBef>
                <a:spcPts val="300"/>
              </a:spcBef>
              <a:spcAft>
                <a:spcPts val="600"/>
              </a:spcAft>
            </a:pPr>
            <a:r>
              <a:rPr lang="en-US" dirty="0"/>
              <a:t>Video on AGOA export process</a:t>
            </a:r>
          </a:p>
          <a:p>
            <a:pPr lvl="1">
              <a:lnSpc>
                <a:spcPct val="120000"/>
              </a:lnSpc>
              <a:spcAft>
                <a:spcPts val="600"/>
              </a:spcAft>
            </a:pPr>
            <a:r>
              <a:rPr lang="en-US" dirty="0"/>
              <a:t> (a series of four 3-4 min videos) </a:t>
            </a:r>
          </a:p>
          <a:p>
            <a:pPr lvl="1">
              <a:lnSpc>
                <a:spcPct val="120000"/>
              </a:lnSpc>
              <a:spcAft>
                <a:spcPts val="600"/>
              </a:spcAft>
            </a:pPr>
            <a:r>
              <a:rPr lang="en-US" dirty="0"/>
              <a:t> to be developed disseminated via partners</a:t>
            </a:r>
          </a:p>
          <a:p>
            <a:pPr lvl="3">
              <a:lnSpc>
                <a:spcPct val="120000"/>
              </a:lnSpc>
              <a:spcBef>
                <a:spcPts val="0"/>
              </a:spcBef>
              <a:spcAft>
                <a:spcPts val="600"/>
              </a:spcAft>
            </a:pPr>
            <a:r>
              <a:rPr lang="en-US" dirty="0"/>
              <a:t> (ECDC, Wesgro, NMBBC and BKCOB) </a:t>
            </a:r>
          </a:p>
          <a:p>
            <a:pPr>
              <a:lnSpc>
                <a:spcPct val="120000"/>
              </a:lnSpc>
              <a:spcBef>
                <a:spcPts val="300"/>
              </a:spcBef>
              <a:spcAft>
                <a:spcPts val="600"/>
              </a:spcAft>
            </a:pPr>
            <a:r>
              <a:rPr lang="en-US" dirty="0"/>
              <a:t>Handmade e-</a:t>
            </a:r>
            <a:r>
              <a:rPr lang="en-US" dirty="0" err="1"/>
              <a:t>Lookbook</a:t>
            </a:r>
            <a:endParaRPr lang="en-US" dirty="0"/>
          </a:p>
          <a:p>
            <a:pPr lvl="1">
              <a:lnSpc>
                <a:spcPct val="120000"/>
              </a:lnSpc>
              <a:spcAft>
                <a:spcPts val="600"/>
              </a:spcAft>
            </a:pPr>
            <a:r>
              <a:rPr lang="en-US" dirty="0"/>
              <a:t>featuring arts and craft firms</a:t>
            </a:r>
          </a:p>
          <a:p>
            <a:pPr lvl="1">
              <a:lnSpc>
                <a:spcPct val="120000"/>
              </a:lnSpc>
              <a:spcAft>
                <a:spcPts val="600"/>
              </a:spcAft>
            </a:pPr>
            <a:r>
              <a:rPr lang="en-US" dirty="0"/>
              <a:t> shared with U.S. buyers</a:t>
            </a:r>
          </a:p>
          <a:p>
            <a:pPr>
              <a:lnSpc>
                <a:spcPct val="120000"/>
              </a:lnSpc>
              <a:spcBef>
                <a:spcPts val="300"/>
              </a:spcBef>
              <a:spcAft>
                <a:spcPts val="600"/>
              </a:spcAft>
            </a:pPr>
            <a:r>
              <a:rPr lang="en-US" dirty="0"/>
              <a:t>AGOA Utilization Strategies</a:t>
            </a:r>
          </a:p>
          <a:p>
            <a:pPr>
              <a:lnSpc>
                <a:spcPct val="120000"/>
              </a:lnSpc>
              <a:spcBef>
                <a:spcPts val="300"/>
              </a:spcBef>
              <a:spcAft>
                <a:spcPts val="600"/>
              </a:spcAft>
            </a:pPr>
            <a:r>
              <a:rPr lang="en-US" dirty="0"/>
              <a:t>Webinar recordings available on </a:t>
            </a:r>
            <a:r>
              <a:rPr lang="en-US" dirty="0">
                <a:hlinkClick r:id="rId2"/>
              </a:rPr>
              <a:t>www.satihub.com</a:t>
            </a:r>
            <a:endParaRPr lang="en-US" dirty="0"/>
          </a:p>
          <a:p>
            <a:pPr lvl="1">
              <a:lnSpc>
                <a:spcPct val="120000"/>
              </a:lnSpc>
              <a:spcBef>
                <a:spcPts val="300"/>
              </a:spcBef>
              <a:spcAft>
                <a:spcPts val="600"/>
              </a:spcAft>
            </a:pPr>
            <a:r>
              <a:rPr lang="en-US" dirty="0"/>
              <a:t>Information on AGOA, U.S. food safety compliance, food labelling and more. Shared with firms that enquire about U.S. export on a frequent basis. </a:t>
            </a:r>
          </a:p>
        </p:txBody>
      </p:sp>
      <p:sp>
        <p:nvSpPr>
          <p:cNvPr id="4" name="Slide Number Placeholder 3"/>
          <p:cNvSpPr>
            <a:spLocks noGrp="1"/>
          </p:cNvSpPr>
          <p:nvPr>
            <p:ph type="sldNum" sz="quarter" idx="4"/>
          </p:nvPr>
        </p:nvSpPr>
        <p:spPr/>
        <p:txBody>
          <a:bodyPr/>
          <a:lstStyle/>
          <a:p>
            <a:pPr lvl="0"/>
            <a:fld id="{42782948-4DBE-204D-AB9E-B65E067054AE}" type="slidenum">
              <a:rPr lang="en-US" noProof="0" smtClean="0"/>
              <a:pPr lvl="0"/>
              <a:t>11</a:t>
            </a:fld>
            <a:endParaRPr lang="en-US" noProof="0"/>
          </a:p>
        </p:txBody>
      </p:sp>
      <p:sp>
        <p:nvSpPr>
          <p:cNvPr id="9" name="Title 2">
            <a:extLst>
              <a:ext uri="{FF2B5EF4-FFF2-40B4-BE49-F238E27FC236}">
                <a16:creationId xmlns:a16="http://schemas.microsoft.com/office/drawing/2014/main" xmlns="" id="{C2F5579D-3E8E-44A7-ADBF-FC3A9789592F}"/>
              </a:ext>
            </a:extLst>
          </p:cNvPr>
          <p:cNvSpPr>
            <a:spLocks noGrp="1"/>
          </p:cNvSpPr>
          <p:nvPr>
            <p:ph type="title"/>
          </p:nvPr>
        </p:nvSpPr>
        <p:spPr/>
        <p:txBody>
          <a:bodyPr/>
          <a:lstStyle/>
          <a:p>
            <a:r>
              <a:rPr lang="en-US" dirty="0"/>
              <a:t>Tools and Systems</a:t>
            </a:r>
          </a:p>
        </p:txBody>
      </p:sp>
      <p:pic>
        <p:nvPicPr>
          <p:cNvPr id="7" name="Picture 6">
            <a:extLst>
              <a:ext uri="{FF2B5EF4-FFF2-40B4-BE49-F238E27FC236}">
                <a16:creationId xmlns:a16="http://schemas.microsoft.com/office/drawing/2014/main" xmlns="" id="{BE28F0F2-5B68-F542-80C7-6CA76E3D199E}"/>
              </a:ext>
            </a:extLst>
          </p:cNvPr>
          <p:cNvPicPr>
            <a:picLocks noChangeAspect="1"/>
          </p:cNvPicPr>
          <p:nvPr/>
        </p:nvPicPr>
        <p:blipFill rotWithShape="1">
          <a:blip r:embed="rId3"/>
          <a:srcRect l="1943" t="-2865" r="-5204" b="3507"/>
          <a:stretch/>
        </p:blipFill>
        <p:spPr>
          <a:xfrm>
            <a:off x="4385658" y="304800"/>
            <a:ext cx="4758342" cy="6400800"/>
          </a:xfrm>
          <a:prstGeom prst="rect">
            <a:avLst/>
          </a:prstGeom>
        </p:spPr>
      </p:pic>
    </p:spTree>
    <p:extLst>
      <p:ext uri="{BB962C8B-B14F-4D97-AF65-F5344CB8AC3E}">
        <p14:creationId xmlns:p14="http://schemas.microsoft.com/office/powerpoint/2010/main" val="31416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left)">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left)">
                                      <p:cBhvr>
                                        <p:cTn id="29" dur="500"/>
                                        <p:tgtEl>
                                          <p:spTgt spid="8">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500"/>
                                        <p:tgtEl>
                                          <p:spTgt spid="8">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left)">
                                      <p:cBhvr>
                                        <p:cTn id="35" dur="500"/>
                                        <p:tgtEl>
                                          <p:spTgt spid="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wipe(left)">
                                      <p:cBhvr>
                                        <p:cTn id="40" dur="500"/>
                                        <p:tgtEl>
                                          <p:spTgt spid="8">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animEffect transition="in" filter="wipe(left)">
                                      <p:cBhvr>
                                        <p:cTn id="45" dur="500"/>
                                        <p:tgtEl>
                                          <p:spTgt spid="8">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
                                            <p:txEl>
                                              <p:pRg st="11" end="11"/>
                                            </p:txEl>
                                          </p:spTgt>
                                        </p:tgtEl>
                                        <p:attrNameLst>
                                          <p:attrName>style.visibility</p:attrName>
                                        </p:attrNameLst>
                                      </p:cBhvr>
                                      <p:to>
                                        <p:strVal val="visible"/>
                                      </p:to>
                                    </p:set>
                                    <p:animEffect transition="in" filter="wipe(left)">
                                      <p:cBhvr>
                                        <p:cTn id="48"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827782"/>
            <a:ext cx="6324600" cy="584775"/>
          </a:xfrm>
        </p:spPr>
        <p:txBody>
          <a:bodyPr/>
          <a:lstStyle/>
          <a:p>
            <a:r>
              <a:rPr lang="en-US" altLang="en-ZA" dirty="0"/>
              <a:t>Partnerships</a:t>
            </a:r>
            <a:endParaRPr lang="en-ZA" altLang="en-ZA" dirty="0"/>
          </a:p>
        </p:txBody>
      </p:sp>
      <p:sp>
        <p:nvSpPr>
          <p:cNvPr id="4" name="Slide Number Placeholder 3"/>
          <p:cNvSpPr>
            <a:spLocks noGrp="1"/>
          </p:cNvSpPr>
          <p:nvPr>
            <p:ph type="sldNum" sz="quarter" idx="12"/>
          </p:nvPr>
        </p:nvSpPr>
        <p:spPr/>
        <p:txBody>
          <a:bodyPr/>
          <a:lstStyle/>
          <a:p>
            <a:fld id="{42782948-4DBE-204D-AB9E-B65E067054AE}" type="slidenum">
              <a:rPr lang="en-US" smtClean="0"/>
              <a:pPr/>
              <a:t>12</a:t>
            </a:fld>
            <a:endParaRPr lang="en-US"/>
          </a:p>
        </p:txBody>
      </p:sp>
    </p:spTree>
    <p:extLst>
      <p:ext uri="{BB962C8B-B14F-4D97-AF65-F5344CB8AC3E}">
        <p14:creationId xmlns:p14="http://schemas.microsoft.com/office/powerpoint/2010/main" val="412994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228AC395-DDB2-4C5E-B1EE-C1CDE33C6DEA}"/>
              </a:ext>
            </a:extLst>
          </p:cNvPr>
          <p:cNvSpPr>
            <a:spLocks noGrp="1"/>
          </p:cNvSpPr>
          <p:nvPr>
            <p:ph idx="1"/>
          </p:nvPr>
        </p:nvSpPr>
        <p:spPr>
          <a:xfrm>
            <a:off x="686104" y="1295400"/>
            <a:ext cx="7772096" cy="5410200"/>
          </a:xfrm>
          <a:solidFill>
            <a:schemeClr val="bg1"/>
          </a:solidFill>
        </p:spPr>
        <p:txBody>
          <a:bodyPr numCol="2" spcCol="72000">
            <a:noAutofit/>
          </a:bodyPr>
          <a:lstStyle/>
          <a:p>
            <a:pPr marL="0" lvl="1" indent="0">
              <a:spcBef>
                <a:spcPts val="0"/>
              </a:spcBef>
              <a:buClr>
                <a:srgbClr val="000000"/>
              </a:buClr>
              <a:buNone/>
            </a:pPr>
            <a:endParaRPr lang="en-US" sz="1100" dirty="0">
              <a:solidFill>
                <a:schemeClr val="accent4"/>
              </a:solidFill>
            </a:endParaRPr>
          </a:p>
          <a:p>
            <a:pPr marL="0" lvl="2" indent="0">
              <a:spcBef>
                <a:spcPts val="0"/>
              </a:spcBef>
              <a:buClr>
                <a:srgbClr val="000000"/>
              </a:buClr>
              <a:buNone/>
            </a:pPr>
            <a:endParaRPr lang="en-US" sz="1100" dirty="0">
              <a:solidFill>
                <a:srgbClr val="000000"/>
              </a:solidFill>
            </a:endParaRPr>
          </a:p>
          <a:p>
            <a:pPr marL="285750" lvl="2" indent="-285750">
              <a:spcBef>
                <a:spcPts val="0"/>
              </a:spcBef>
              <a:buClr>
                <a:srgbClr val="000000"/>
              </a:buClr>
              <a:buFont typeface="Courier New"/>
              <a:buChar char="o"/>
            </a:pPr>
            <a:endParaRPr lang="en-US" sz="1100" dirty="0">
              <a:solidFill>
                <a:srgbClr val="000000"/>
              </a:solidFill>
              <a:cs typeface="Arial"/>
            </a:endParaRPr>
          </a:p>
          <a:p>
            <a:endParaRPr lang="en-US" sz="1100" dirty="0"/>
          </a:p>
          <a:p>
            <a:endParaRPr lang="en-US" sz="1100" dirty="0">
              <a:solidFill>
                <a:schemeClr val="accent4"/>
              </a:solidFill>
            </a:endParaRPr>
          </a:p>
          <a:p>
            <a:pPr marL="114300" indent="0">
              <a:buNone/>
            </a:pPr>
            <a:endParaRPr lang="en-US" sz="1100" dirty="0"/>
          </a:p>
          <a:p>
            <a:pPr marL="0" lvl="2" indent="0">
              <a:spcBef>
                <a:spcPts val="0"/>
              </a:spcBef>
              <a:buClr>
                <a:srgbClr val="000000"/>
              </a:buClr>
              <a:buNone/>
            </a:pPr>
            <a:endParaRPr lang="en-US" sz="1100" dirty="0">
              <a:solidFill>
                <a:srgbClr val="000000"/>
              </a:solidFill>
            </a:endParaRPr>
          </a:p>
        </p:txBody>
      </p:sp>
      <p:sp>
        <p:nvSpPr>
          <p:cNvPr id="3" name="Slide Number Placeholder 2">
            <a:extLst>
              <a:ext uri="{FF2B5EF4-FFF2-40B4-BE49-F238E27FC236}">
                <a16:creationId xmlns:a16="http://schemas.microsoft.com/office/drawing/2014/main" xmlns="" id="{648B6403-F332-42F0-B168-256321F710E3}"/>
              </a:ext>
            </a:extLst>
          </p:cNvPr>
          <p:cNvSpPr>
            <a:spLocks noGrp="1"/>
          </p:cNvSpPr>
          <p:nvPr>
            <p:ph type="sldNum" sz="quarter" idx="4"/>
          </p:nvPr>
        </p:nvSpPr>
        <p:spPr/>
        <p:txBody>
          <a:bodyPr/>
          <a:lstStyle/>
          <a:p>
            <a:pPr lvl="0"/>
            <a:fld id="{00000000-1234-1234-1234-123412341234}" type="slidenum">
              <a:rPr lang="en-US" noProof="0" smtClean="0">
                <a:sym typeface="Gill Sans"/>
              </a:rPr>
              <a:pPr lvl="0"/>
              <a:t>13</a:t>
            </a:fld>
            <a:endParaRPr lang="en-US" noProof="0" dirty="0">
              <a:sym typeface="Gill Sans"/>
            </a:endParaRPr>
          </a:p>
        </p:txBody>
      </p:sp>
      <p:sp>
        <p:nvSpPr>
          <p:cNvPr id="4" name="Title 3">
            <a:extLst>
              <a:ext uri="{FF2B5EF4-FFF2-40B4-BE49-F238E27FC236}">
                <a16:creationId xmlns:a16="http://schemas.microsoft.com/office/drawing/2014/main" xmlns="" id="{B199BC3D-A223-4A8B-9312-6EC536C55739}"/>
              </a:ext>
            </a:extLst>
          </p:cNvPr>
          <p:cNvSpPr>
            <a:spLocks noGrp="1"/>
          </p:cNvSpPr>
          <p:nvPr>
            <p:ph type="title"/>
          </p:nvPr>
        </p:nvSpPr>
        <p:spPr>
          <a:xfrm>
            <a:off x="686104" y="375043"/>
            <a:ext cx="7772400" cy="523220"/>
          </a:xfrm>
        </p:spPr>
        <p:txBody>
          <a:bodyPr/>
          <a:lstStyle/>
          <a:p>
            <a:r>
              <a:rPr lang="en-US" dirty="0"/>
              <a:t>Strategic Partners (U.S.)</a:t>
            </a:r>
          </a:p>
        </p:txBody>
      </p:sp>
      <p:graphicFrame>
        <p:nvGraphicFramePr>
          <p:cNvPr id="6" name="Table 5"/>
          <p:cNvGraphicFramePr>
            <a:graphicFrameLocks noGrp="1"/>
          </p:cNvGraphicFramePr>
          <p:nvPr>
            <p:extLst>
              <p:ext uri="{D42A27DB-BD31-4B8C-83A1-F6EECF244321}">
                <p14:modId xmlns:p14="http://schemas.microsoft.com/office/powerpoint/2010/main" val="4047646851"/>
              </p:ext>
            </p:extLst>
          </p:nvPr>
        </p:nvGraphicFramePr>
        <p:xfrm>
          <a:off x="2593125" y="1339133"/>
          <a:ext cx="5715000" cy="5214129"/>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tblGrid>
              <a:tr h="877087">
                <a:tc gridSpan="2">
                  <a:txBody>
                    <a:bodyPr/>
                    <a:lstStyle/>
                    <a:p>
                      <a:pPr marL="0" indent="0">
                        <a:spcBef>
                          <a:spcPts val="300"/>
                        </a:spcBef>
                        <a:spcAft>
                          <a:spcPts val="300"/>
                        </a:spcAft>
                        <a:buSzPts val="1600"/>
                        <a:buFont typeface="Arial"/>
                        <a:buNone/>
                      </a:pPr>
                      <a:r>
                        <a:rPr lang="en-US" sz="1300" b="1" kern="1200" dirty="0">
                          <a:solidFill>
                            <a:schemeClr val="accent4">
                              <a:lumMod val="75000"/>
                              <a:lumOff val="25000"/>
                            </a:schemeClr>
                          </a:solidFill>
                          <a:latin typeface="+mn-lt"/>
                          <a:ea typeface="+mn-ea"/>
                          <a:cs typeface="Arial"/>
                        </a:rPr>
                        <a:t>South African </a:t>
                      </a:r>
                      <a:r>
                        <a:rPr lang="en-US" sz="1300" b="1" dirty="0">
                          <a:solidFill>
                            <a:schemeClr val="accent4">
                              <a:lumMod val="75000"/>
                              <a:lumOff val="25000"/>
                            </a:schemeClr>
                          </a:solidFill>
                        </a:rPr>
                        <a:t>Consulate General (SACG)</a:t>
                      </a:r>
                      <a:r>
                        <a:rPr lang="en-US" sz="1300" dirty="0">
                          <a:solidFill>
                            <a:schemeClr val="accent4">
                              <a:lumMod val="75000"/>
                              <a:lumOff val="25000"/>
                            </a:schemeClr>
                          </a:solidFill>
                        </a:rPr>
                        <a:t> </a:t>
                      </a:r>
                    </a:p>
                    <a:p>
                      <a:pPr marL="285750" lvl="2" indent="-285750" algn="l" defTabSz="457200" rtl="0" eaLnBrk="1" latinLnBrk="0" hangingPunct="1">
                        <a:spcBef>
                          <a:spcPts val="300"/>
                        </a:spcBef>
                        <a:spcAft>
                          <a:spcPts val="300"/>
                        </a:spcAft>
                        <a:buClr>
                          <a:srgbClr val="000000"/>
                        </a:buClr>
                        <a:buSzPts val="1600"/>
                        <a:buFont typeface="Arial" panose="020B0604020202020204" pitchFamily="34" charset="0"/>
                        <a:buChar char="•"/>
                      </a:pPr>
                      <a:r>
                        <a:rPr lang="en-US" sz="1300" b="0" kern="1200" dirty="0">
                          <a:solidFill>
                            <a:schemeClr val="accent4">
                              <a:lumMod val="75000"/>
                              <a:lumOff val="25000"/>
                            </a:schemeClr>
                          </a:solidFill>
                          <a:latin typeface="+mn-lt"/>
                          <a:ea typeface="+mn-ea"/>
                          <a:cs typeface="Arial"/>
                        </a:rPr>
                        <a:t>Collaborate on trade events</a:t>
                      </a:r>
                    </a:p>
                    <a:p>
                      <a:pPr marL="285750" lvl="2" indent="-285750" algn="l" defTabSz="457200" rtl="0" eaLnBrk="1" latinLnBrk="0" hangingPunct="1">
                        <a:spcBef>
                          <a:spcPts val="300"/>
                        </a:spcBef>
                        <a:spcAft>
                          <a:spcPts val="300"/>
                        </a:spcAft>
                        <a:buClr>
                          <a:srgbClr val="000000"/>
                        </a:buClr>
                        <a:buSzPts val="1600"/>
                        <a:buFont typeface="Arial" panose="020B0604020202020204" pitchFamily="34" charset="0"/>
                        <a:buChar char="•"/>
                      </a:pPr>
                      <a:r>
                        <a:rPr lang="en-US" sz="1300" b="0" kern="1200" dirty="0">
                          <a:solidFill>
                            <a:schemeClr val="accent4">
                              <a:lumMod val="75000"/>
                              <a:lumOff val="25000"/>
                            </a:schemeClr>
                          </a:solidFill>
                          <a:latin typeface="+mn-lt"/>
                          <a:ea typeface="+mn-ea"/>
                          <a:cs typeface="Arial"/>
                        </a:rPr>
                        <a:t>Engages with U.S. buyers</a:t>
                      </a:r>
                      <a:endParaRPr lang="en-US" sz="1300" dirty="0">
                        <a:solidFill>
                          <a:schemeClr val="accent4">
                            <a:lumMod val="75000"/>
                            <a:lumOff val="25000"/>
                          </a:schemeClr>
                        </a:solidFill>
                      </a:endParaRPr>
                    </a:p>
                  </a:txBody>
                  <a:tcPr>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xmlns="" val="10000"/>
                  </a:ext>
                </a:extLst>
              </a:tr>
              <a:tr h="1164134">
                <a:tc gridSpan="2">
                  <a:txBody>
                    <a:bodyPr/>
                    <a:lstStyle/>
                    <a:p>
                      <a:pPr marL="0" indent="0">
                        <a:spcBef>
                          <a:spcPts val="300"/>
                        </a:spcBef>
                        <a:spcAft>
                          <a:spcPts val="300"/>
                        </a:spcAft>
                        <a:buFont typeface="Arial"/>
                        <a:buNone/>
                      </a:pPr>
                      <a:r>
                        <a:rPr lang="en-US" sz="1300" b="1" kern="1200" dirty="0">
                          <a:solidFill>
                            <a:schemeClr val="accent4">
                              <a:lumMod val="75000"/>
                              <a:lumOff val="25000"/>
                            </a:schemeClr>
                          </a:solidFill>
                          <a:latin typeface="+mn-lt"/>
                          <a:ea typeface="+mn-ea"/>
                          <a:cs typeface="Arial"/>
                        </a:rPr>
                        <a:t>Specialty</a:t>
                      </a:r>
                      <a:r>
                        <a:rPr lang="en-US" sz="1300" b="1" dirty="0">
                          <a:solidFill>
                            <a:schemeClr val="accent4">
                              <a:lumMod val="75000"/>
                              <a:lumOff val="25000"/>
                            </a:schemeClr>
                          </a:solidFill>
                        </a:rPr>
                        <a:t> Food Association (SFA)</a:t>
                      </a:r>
                    </a:p>
                    <a:p>
                      <a:pPr marL="285750" lvl="2" indent="-285750" algn="l" defTabSz="457200" rtl="0" eaLnBrk="1" latinLnBrk="0" hangingPunct="1">
                        <a:spcBef>
                          <a:spcPts val="300"/>
                        </a:spcBef>
                        <a:spcAft>
                          <a:spcPts val="300"/>
                        </a:spcAft>
                        <a:buClr>
                          <a:srgbClr val="000000"/>
                        </a:buClr>
                        <a:buSzPts val="1600"/>
                        <a:buFont typeface="Arial" panose="020B0604020202020204" pitchFamily="34" charset="0"/>
                        <a:buChar char="•"/>
                      </a:pPr>
                      <a:r>
                        <a:rPr lang="en-US" sz="1300" kern="1200" dirty="0">
                          <a:solidFill>
                            <a:schemeClr val="accent4">
                              <a:lumMod val="75000"/>
                              <a:lumOff val="25000"/>
                            </a:schemeClr>
                          </a:solidFill>
                          <a:latin typeface="+mn-lt"/>
                          <a:ea typeface="+mn-ea"/>
                          <a:cs typeface="Arial"/>
                        </a:rPr>
                        <a:t>Specialty foods partner</a:t>
                      </a:r>
                    </a:p>
                    <a:p>
                      <a:pPr marL="285750" lvl="2" indent="-285750" algn="l" defTabSz="457200" rtl="0" eaLnBrk="1" latinLnBrk="0" hangingPunct="1">
                        <a:spcBef>
                          <a:spcPts val="300"/>
                        </a:spcBef>
                        <a:spcAft>
                          <a:spcPts val="300"/>
                        </a:spcAft>
                        <a:buClr>
                          <a:srgbClr val="000000"/>
                        </a:buClr>
                        <a:buSzPts val="1600"/>
                        <a:buFont typeface="Arial" panose="020B0604020202020204" pitchFamily="34" charset="0"/>
                        <a:buChar char="•"/>
                      </a:pPr>
                      <a:r>
                        <a:rPr lang="en-US" sz="1300" kern="1200" dirty="0">
                          <a:solidFill>
                            <a:schemeClr val="accent4">
                              <a:lumMod val="75000"/>
                              <a:lumOff val="25000"/>
                            </a:schemeClr>
                          </a:solidFill>
                          <a:latin typeface="+mn-lt"/>
                          <a:ea typeface="+mn-ea"/>
                          <a:cs typeface="Arial"/>
                        </a:rPr>
                        <a:t>Organizes Summer Fancy Food Show, Specialty Food Live! Events</a:t>
                      </a:r>
                    </a:p>
                    <a:p>
                      <a:pPr marL="285750" lvl="2" indent="-285750" algn="l" defTabSz="457200" rtl="0" eaLnBrk="1" latinLnBrk="0" hangingPunct="1">
                        <a:spcBef>
                          <a:spcPts val="300"/>
                        </a:spcBef>
                        <a:spcAft>
                          <a:spcPts val="300"/>
                        </a:spcAft>
                        <a:buClr>
                          <a:srgbClr val="000000"/>
                        </a:buClr>
                        <a:buSzPts val="1600"/>
                        <a:buFont typeface="Arial" panose="020B0604020202020204" pitchFamily="34" charset="0"/>
                        <a:buChar char="•"/>
                      </a:pPr>
                      <a:r>
                        <a:rPr lang="en-US" sz="1300" kern="1200" dirty="0">
                          <a:solidFill>
                            <a:schemeClr val="accent4">
                              <a:lumMod val="75000"/>
                              <a:lumOff val="25000"/>
                            </a:schemeClr>
                          </a:solidFill>
                          <a:latin typeface="+mn-lt"/>
                          <a:ea typeface="+mn-ea"/>
                          <a:cs typeface="Arial"/>
                        </a:rPr>
                        <a:t>Information-sharing </a:t>
                      </a:r>
                      <a:r>
                        <a:rPr lang="en-US" sz="1300" dirty="0">
                          <a:solidFill>
                            <a:schemeClr val="accent4">
                              <a:lumMod val="75000"/>
                              <a:lumOff val="25000"/>
                            </a:schemeClr>
                          </a:solidFill>
                        </a:rPr>
                        <a:t>on food trends</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xmlns="" val="10001"/>
                  </a:ext>
                </a:extLst>
              </a:tr>
              <a:tr h="877087">
                <a:tc gridSpan="2">
                  <a:txBody>
                    <a:bodyPr/>
                    <a:lstStyle/>
                    <a:p>
                      <a:pPr marL="0" indent="0">
                        <a:spcBef>
                          <a:spcPts val="300"/>
                        </a:spcBef>
                        <a:spcAft>
                          <a:spcPts val="300"/>
                        </a:spcAft>
                        <a:buFont typeface="Arial"/>
                        <a:buNone/>
                      </a:pPr>
                      <a:r>
                        <a:rPr lang="en-US" sz="1300" b="1" kern="1200" dirty="0">
                          <a:solidFill>
                            <a:schemeClr val="accent4">
                              <a:lumMod val="75000"/>
                              <a:lumOff val="25000"/>
                            </a:schemeClr>
                          </a:solidFill>
                          <a:latin typeface="+mn-lt"/>
                          <a:ea typeface="+mn-ea"/>
                          <a:cs typeface="Arial"/>
                        </a:rPr>
                        <a:t>American Apparel &amp; Footwear </a:t>
                      </a:r>
                      <a:r>
                        <a:rPr lang="en-US" sz="1300" b="1" dirty="0">
                          <a:solidFill>
                            <a:schemeClr val="accent4">
                              <a:lumMod val="75000"/>
                              <a:lumOff val="25000"/>
                            </a:schemeClr>
                          </a:solidFill>
                        </a:rPr>
                        <a:t>Association (AAFA)</a:t>
                      </a:r>
                    </a:p>
                    <a:p>
                      <a:pPr marL="285750" lvl="2" indent="-285750" algn="l" defTabSz="457200" rtl="0" eaLnBrk="1" latinLnBrk="0" hangingPunct="1">
                        <a:spcBef>
                          <a:spcPts val="300"/>
                        </a:spcBef>
                        <a:spcAft>
                          <a:spcPts val="300"/>
                        </a:spcAft>
                        <a:buClr>
                          <a:srgbClr val="000000"/>
                        </a:buClr>
                        <a:buFont typeface="Arial" panose="020B0604020202020204" pitchFamily="34" charset="0"/>
                        <a:buChar char="•"/>
                      </a:pPr>
                      <a:r>
                        <a:rPr lang="en-US" sz="1300" kern="1200" dirty="0">
                          <a:solidFill>
                            <a:schemeClr val="accent4">
                              <a:lumMod val="75000"/>
                              <a:lumOff val="25000"/>
                            </a:schemeClr>
                          </a:solidFill>
                          <a:latin typeface="+mn-lt"/>
                          <a:ea typeface="+mn-ea"/>
                          <a:cs typeface="Arial"/>
                        </a:rPr>
                        <a:t>Apparel and footwear partners</a:t>
                      </a:r>
                    </a:p>
                    <a:p>
                      <a:pPr marL="285750" lvl="2" indent="-285750" algn="l" defTabSz="457200" rtl="0" eaLnBrk="1" latinLnBrk="0" hangingPunct="1">
                        <a:spcBef>
                          <a:spcPts val="300"/>
                        </a:spcBef>
                        <a:spcAft>
                          <a:spcPts val="300"/>
                        </a:spcAft>
                        <a:buClr>
                          <a:srgbClr val="000000"/>
                        </a:buClr>
                        <a:buFont typeface="Arial" panose="020B0604020202020204" pitchFamily="34" charset="0"/>
                        <a:buChar char="•"/>
                      </a:pPr>
                      <a:r>
                        <a:rPr lang="en-US" sz="1300" kern="1200" dirty="0">
                          <a:solidFill>
                            <a:schemeClr val="accent4">
                              <a:lumMod val="75000"/>
                              <a:lumOff val="25000"/>
                            </a:schemeClr>
                          </a:solidFill>
                          <a:latin typeface="+mn-lt"/>
                          <a:ea typeface="+mn-ea"/>
                          <a:cs typeface="Arial"/>
                        </a:rPr>
                        <a:t>U.S. apparel </a:t>
                      </a:r>
                      <a:r>
                        <a:rPr lang="en-US" sz="1300" dirty="0">
                          <a:solidFill>
                            <a:schemeClr val="accent4">
                              <a:lumMod val="75000"/>
                              <a:lumOff val="25000"/>
                            </a:schemeClr>
                          </a:solidFill>
                        </a:rPr>
                        <a:t>and footwear markets awareness</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xmlns="" val="10002"/>
                  </a:ext>
                </a:extLst>
              </a:tr>
              <a:tr h="908981">
                <a:tc gridSpan="2">
                  <a:txBody>
                    <a:bodyPr/>
                    <a:lstStyle/>
                    <a:p>
                      <a:pPr marL="0" lvl="1" indent="0">
                        <a:spcBef>
                          <a:spcPts val="300"/>
                        </a:spcBef>
                        <a:spcAft>
                          <a:spcPts val="300"/>
                        </a:spcAft>
                        <a:buClr>
                          <a:srgbClr val="000000"/>
                        </a:buClr>
                        <a:buFont typeface="Arial"/>
                        <a:buNone/>
                      </a:pPr>
                      <a:r>
                        <a:rPr lang="en-US" sz="1300" b="1" kern="1200" dirty="0">
                          <a:solidFill>
                            <a:schemeClr val="accent4">
                              <a:lumMod val="75000"/>
                              <a:lumOff val="25000"/>
                            </a:schemeClr>
                          </a:solidFill>
                          <a:latin typeface="+mn-lt"/>
                          <a:ea typeface="+mn-ea"/>
                          <a:cs typeface="Arial"/>
                        </a:rPr>
                        <a:t>Organic Trade Association </a:t>
                      </a:r>
                      <a:r>
                        <a:rPr lang="en-US" sz="1300" b="1" dirty="0">
                          <a:solidFill>
                            <a:schemeClr val="accent4">
                              <a:lumMod val="75000"/>
                              <a:lumOff val="25000"/>
                            </a:schemeClr>
                          </a:solidFill>
                        </a:rPr>
                        <a:t>(OTA)</a:t>
                      </a:r>
                      <a:endParaRPr lang="en-US" sz="1300" dirty="0">
                        <a:solidFill>
                          <a:schemeClr val="accent4">
                            <a:lumMod val="75000"/>
                            <a:lumOff val="25000"/>
                          </a:schemeClr>
                        </a:solidFill>
                        <a:latin typeface="Arial"/>
                        <a:cs typeface="Arial"/>
                        <a:sym typeface="Arial"/>
                      </a:endParaRPr>
                    </a:p>
                    <a:p>
                      <a:pPr marL="285750" lvl="2" indent="-285750" algn="l" defTabSz="457200" rtl="0" eaLnBrk="1" latinLnBrk="0" hangingPunct="1">
                        <a:spcBef>
                          <a:spcPts val="300"/>
                        </a:spcBef>
                        <a:spcAft>
                          <a:spcPts val="300"/>
                        </a:spcAft>
                        <a:buClr>
                          <a:srgbClr val="000000"/>
                        </a:buClr>
                        <a:buFont typeface="Arial" panose="020B0604020202020204" pitchFamily="34" charset="0"/>
                        <a:buChar char="•"/>
                      </a:pPr>
                      <a:r>
                        <a:rPr lang="en-US" sz="1300" kern="1200" dirty="0">
                          <a:solidFill>
                            <a:schemeClr val="accent4">
                              <a:lumMod val="75000"/>
                              <a:lumOff val="25000"/>
                            </a:schemeClr>
                          </a:solidFill>
                          <a:latin typeface="+mn-lt"/>
                          <a:ea typeface="+mn-ea"/>
                          <a:cs typeface="Arial"/>
                        </a:rPr>
                        <a:t>U.S. organic market awareness</a:t>
                      </a:r>
                    </a:p>
                    <a:p>
                      <a:pPr marL="285750" lvl="2" indent="-285750" algn="l" defTabSz="457200" rtl="0" eaLnBrk="1" latinLnBrk="0" hangingPunct="1">
                        <a:spcBef>
                          <a:spcPts val="300"/>
                        </a:spcBef>
                        <a:spcAft>
                          <a:spcPts val="300"/>
                        </a:spcAft>
                        <a:buClr>
                          <a:srgbClr val="000000"/>
                        </a:buClr>
                        <a:buFont typeface="Arial" panose="020B0604020202020204" pitchFamily="34" charset="0"/>
                        <a:buChar char="•"/>
                      </a:pPr>
                      <a:r>
                        <a:rPr lang="en-US" sz="1300" kern="1200" dirty="0">
                          <a:solidFill>
                            <a:schemeClr val="accent4">
                              <a:lumMod val="75000"/>
                              <a:lumOff val="25000"/>
                            </a:schemeClr>
                          </a:solidFill>
                          <a:latin typeface="+mn-lt"/>
                          <a:ea typeface="+mn-ea"/>
                          <a:cs typeface="Arial"/>
                        </a:rPr>
                        <a:t>Listing NOP certified firms </a:t>
                      </a:r>
                      <a:r>
                        <a:rPr lang="en-US" sz="1300" dirty="0">
                          <a:solidFill>
                            <a:schemeClr val="accent4">
                              <a:lumMod val="75000"/>
                              <a:lumOff val="25000"/>
                            </a:schemeClr>
                          </a:solidFill>
                        </a:rPr>
                        <a:t>in online directory</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xmlns="" val="10003"/>
                  </a:ext>
                </a:extLst>
              </a:tr>
              <a:tr h="1164134">
                <a:tc>
                  <a:txBody>
                    <a:bodyPr/>
                    <a:lstStyle/>
                    <a:p>
                      <a:pPr marL="0" lvl="1" indent="0">
                        <a:spcBef>
                          <a:spcPts val="300"/>
                        </a:spcBef>
                        <a:spcAft>
                          <a:spcPts val="300"/>
                        </a:spcAft>
                        <a:buClr>
                          <a:srgbClr val="000000"/>
                        </a:buClr>
                        <a:buFont typeface="Arial"/>
                        <a:buNone/>
                      </a:pPr>
                      <a:r>
                        <a:rPr lang="en-US" sz="1300" b="1" dirty="0">
                          <a:solidFill>
                            <a:schemeClr val="accent4">
                              <a:lumMod val="75000"/>
                              <a:lumOff val="25000"/>
                            </a:schemeClr>
                          </a:solidFill>
                          <a:cs typeface="Arial"/>
                        </a:rPr>
                        <a:t>Technical TPSPs</a:t>
                      </a:r>
                    </a:p>
                    <a:p>
                      <a:pPr marL="285750" lvl="2" indent="-285750">
                        <a:spcBef>
                          <a:spcPts val="300"/>
                        </a:spcBef>
                        <a:spcAft>
                          <a:spcPts val="300"/>
                        </a:spcAft>
                        <a:buClr>
                          <a:srgbClr val="000000"/>
                        </a:buClr>
                        <a:buFont typeface="Arial" panose="020B0604020202020204" pitchFamily="34" charset="0"/>
                        <a:buChar char="•"/>
                      </a:pPr>
                      <a:r>
                        <a:rPr lang="en-US" sz="1300" dirty="0">
                          <a:solidFill>
                            <a:schemeClr val="accent4">
                              <a:lumMod val="75000"/>
                              <a:lumOff val="25000"/>
                            </a:schemeClr>
                          </a:solidFill>
                          <a:cs typeface="Arial"/>
                        </a:rPr>
                        <a:t>Albert Scott LLC</a:t>
                      </a:r>
                    </a:p>
                    <a:p>
                      <a:pPr marL="285750" lvl="2" indent="-285750">
                        <a:spcBef>
                          <a:spcPts val="300"/>
                        </a:spcBef>
                        <a:spcAft>
                          <a:spcPts val="300"/>
                        </a:spcAft>
                        <a:buClr>
                          <a:srgbClr val="000000"/>
                        </a:buClr>
                        <a:buFont typeface="Arial" panose="020B0604020202020204" pitchFamily="34" charset="0"/>
                        <a:buChar char="•"/>
                      </a:pPr>
                      <a:r>
                        <a:rPr lang="en-US" sz="1300" dirty="0">
                          <a:solidFill>
                            <a:schemeClr val="accent4">
                              <a:lumMod val="75000"/>
                              <a:lumOff val="25000"/>
                            </a:schemeClr>
                          </a:solidFill>
                          <a:cs typeface="Arial"/>
                        </a:rPr>
                        <a:t>FFF Associates</a:t>
                      </a:r>
                    </a:p>
                    <a:p>
                      <a:pPr marL="285750" lvl="2" indent="-285750">
                        <a:spcBef>
                          <a:spcPts val="300"/>
                        </a:spcBef>
                        <a:spcAft>
                          <a:spcPts val="300"/>
                        </a:spcAft>
                        <a:buClr>
                          <a:srgbClr val="000000"/>
                        </a:buClr>
                        <a:buFont typeface="Arial" panose="020B0604020202020204" pitchFamily="34" charset="0"/>
                        <a:buChar char="•"/>
                      </a:pPr>
                      <a:r>
                        <a:rPr lang="en-US" sz="1300" dirty="0">
                          <a:solidFill>
                            <a:schemeClr val="accent4">
                              <a:lumMod val="75000"/>
                              <a:lumOff val="25000"/>
                            </a:schemeClr>
                          </a:solidFill>
                          <a:cs typeface="Arial"/>
                        </a:rPr>
                        <a:t>Informa Markets</a:t>
                      </a:r>
                    </a:p>
                    <a:p>
                      <a:pPr marL="285750" lvl="2" indent="-285750">
                        <a:spcBef>
                          <a:spcPts val="300"/>
                        </a:spcBef>
                        <a:spcAft>
                          <a:spcPts val="300"/>
                        </a:spcAft>
                        <a:buClr>
                          <a:srgbClr val="000000"/>
                        </a:buClr>
                        <a:buFont typeface="Arial" panose="020B0604020202020204" pitchFamily="34" charset="0"/>
                        <a:buChar char="•"/>
                      </a:pPr>
                      <a:r>
                        <a:rPr lang="en-US" sz="1300" dirty="0">
                          <a:solidFill>
                            <a:schemeClr val="accent4">
                              <a:lumMod val="75000"/>
                              <a:lumOff val="25000"/>
                            </a:schemeClr>
                          </a:solidFill>
                          <a:cs typeface="Arial"/>
                        </a:rPr>
                        <a:t>U.S. Import Agent (USIA) Inc</a:t>
                      </a:r>
                    </a:p>
                  </a:txBody>
                  <a:tcPr>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solidFill>
                      <a:schemeClr val="bg1"/>
                    </a:solidFill>
                  </a:tcPr>
                </a:tc>
                <a:tc>
                  <a:txBody>
                    <a:bodyPr/>
                    <a:lstStyle/>
                    <a:p>
                      <a:pPr marL="92075" lvl="1" indent="0">
                        <a:spcBef>
                          <a:spcPts val="300"/>
                        </a:spcBef>
                        <a:spcAft>
                          <a:spcPts val="300"/>
                        </a:spcAft>
                        <a:buClr>
                          <a:srgbClr val="000000"/>
                        </a:buClr>
                        <a:buFont typeface="Arial"/>
                        <a:buNone/>
                      </a:pPr>
                      <a:endParaRPr lang="en-US" sz="1300" dirty="0">
                        <a:solidFill>
                          <a:schemeClr val="accent4">
                            <a:lumMod val="75000"/>
                            <a:lumOff val="25000"/>
                          </a:schemeClr>
                        </a:solidFill>
                        <a:cs typeface="Arial"/>
                        <a:sym typeface="Arial"/>
                      </a:endParaRPr>
                    </a:p>
                    <a:p>
                      <a:pPr marL="285750" marR="0" lvl="2" indent="-285750" algn="l" defTabSz="457200" rtl="0" eaLnBrk="1" fontAlgn="auto" latinLnBrk="0" hangingPunct="1">
                        <a:lnSpc>
                          <a:spcPct val="100000"/>
                        </a:lnSpc>
                        <a:spcBef>
                          <a:spcPts val="300"/>
                        </a:spcBef>
                        <a:spcAft>
                          <a:spcPts val="300"/>
                        </a:spcAft>
                        <a:buClr>
                          <a:srgbClr val="000000"/>
                        </a:buClr>
                        <a:buSzTx/>
                        <a:buFont typeface="Arial" panose="020B0604020202020204" pitchFamily="34" charset="0"/>
                        <a:buChar char="•"/>
                        <a:tabLst/>
                        <a:defRPr/>
                      </a:pPr>
                      <a:r>
                        <a:rPr lang="en-US" sz="1300" kern="1200" dirty="0">
                          <a:solidFill>
                            <a:schemeClr val="accent4">
                              <a:lumMod val="75000"/>
                              <a:lumOff val="25000"/>
                            </a:schemeClr>
                          </a:solidFill>
                          <a:latin typeface="+mn-lt"/>
                          <a:ea typeface="+mn-ea"/>
                          <a:cs typeface="Arial"/>
                        </a:rPr>
                        <a:t>Bhavana World Projects</a:t>
                      </a:r>
                    </a:p>
                    <a:p>
                      <a:pPr marL="285750" marR="0" lvl="2" indent="-285750" algn="l" defTabSz="457200" rtl="0" eaLnBrk="1" fontAlgn="auto" latinLnBrk="0" hangingPunct="1">
                        <a:lnSpc>
                          <a:spcPct val="100000"/>
                        </a:lnSpc>
                        <a:spcBef>
                          <a:spcPts val="300"/>
                        </a:spcBef>
                        <a:spcAft>
                          <a:spcPts val="300"/>
                        </a:spcAft>
                        <a:buClr>
                          <a:srgbClr val="000000"/>
                        </a:buClr>
                        <a:buSzTx/>
                        <a:buFont typeface="Arial" panose="020B0604020202020204" pitchFamily="34" charset="0"/>
                        <a:buChar char="•"/>
                        <a:tabLst/>
                        <a:defRPr/>
                      </a:pPr>
                      <a:r>
                        <a:rPr lang="en-US" sz="1300" kern="1200" dirty="0">
                          <a:solidFill>
                            <a:schemeClr val="accent4">
                              <a:lumMod val="75000"/>
                              <a:lumOff val="25000"/>
                            </a:schemeClr>
                          </a:solidFill>
                          <a:latin typeface="+mn-lt"/>
                          <a:ea typeface="+mn-ea"/>
                          <a:cs typeface="Arial"/>
                        </a:rPr>
                        <a:t>Ontdek</a:t>
                      </a:r>
                    </a:p>
                    <a:p>
                      <a:pPr marL="285750" marR="0" lvl="2" indent="-285750" algn="l" defTabSz="457200" rtl="0" eaLnBrk="1" fontAlgn="auto" latinLnBrk="0" hangingPunct="1">
                        <a:lnSpc>
                          <a:spcPct val="100000"/>
                        </a:lnSpc>
                        <a:spcBef>
                          <a:spcPts val="300"/>
                        </a:spcBef>
                        <a:spcAft>
                          <a:spcPts val="300"/>
                        </a:spcAft>
                        <a:buClr>
                          <a:srgbClr val="000000"/>
                        </a:buClr>
                        <a:buSzTx/>
                        <a:buFont typeface="Arial" panose="020B0604020202020204" pitchFamily="34" charset="0"/>
                        <a:buChar char="•"/>
                        <a:tabLst/>
                        <a:defRPr/>
                      </a:pPr>
                      <a:r>
                        <a:rPr lang="en-US" sz="1300" kern="1200" dirty="0">
                          <a:solidFill>
                            <a:schemeClr val="accent4">
                              <a:lumMod val="75000"/>
                              <a:lumOff val="25000"/>
                            </a:schemeClr>
                          </a:solidFill>
                          <a:latin typeface="+mn-lt"/>
                          <a:ea typeface="+mn-ea"/>
                          <a:cs typeface="Arial"/>
                        </a:rPr>
                        <a:t>Nazaru LLC</a:t>
                      </a:r>
                    </a:p>
                    <a:p>
                      <a:pPr marL="285750" marR="0" lvl="2" indent="-285750" algn="l" defTabSz="457200" rtl="0" eaLnBrk="1" fontAlgn="auto" latinLnBrk="0" hangingPunct="1">
                        <a:lnSpc>
                          <a:spcPct val="100000"/>
                        </a:lnSpc>
                        <a:spcBef>
                          <a:spcPts val="300"/>
                        </a:spcBef>
                        <a:spcAft>
                          <a:spcPts val="300"/>
                        </a:spcAft>
                        <a:buClr>
                          <a:srgbClr val="000000"/>
                        </a:buClr>
                        <a:buSzTx/>
                        <a:buFont typeface="Arial" panose="020B0604020202020204" pitchFamily="34" charset="0"/>
                        <a:buChar char="•"/>
                        <a:tabLst/>
                        <a:defRPr/>
                      </a:pPr>
                      <a:r>
                        <a:rPr lang="en-US" sz="1300" kern="1200" dirty="0">
                          <a:solidFill>
                            <a:schemeClr val="accent4">
                              <a:lumMod val="75000"/>
                              <a:lumOff val="25000"/>
                            </a:schemeClr>
                          </a:solidFill>
                          <a:latin typeface="+mn-lt"/>
                          <a:ea typeface="+mn-ea"/>
                          <a:cs typeface="Arial"/>
                        </a:rPr>
                        <a:t>Registrar Corp</a:t>
                      </a:r>
                    </a:p>
                  </a:txBody>
                  <a:tcP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t="12723" b="13616"/>
          <a:stretch/>
        </p:blipFill>
        <p:spPr>
          <a:xfrm>
            <a:off x="870064" y="1551212"/>
            <a:ext cx="1307869" cy="9633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8853" y="2653393"/>
            <a:ext cx="710293" cy="71029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9701" y="3505200"/>
            <a:ext cx="1209751" cy="74676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7038" y="4343400"/>
            <a:ext cx="1787562" cy="62846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96403" y="404268"/>
            <a:ext cx="799692" cy="799692"/>
          </a:xfrm>
          <a:prstGeom prst="rect">
            <a:avLst/>
          </a:prstGeom>
        </p:spPr>
      </p:pic>
    </p:spTree>
    <p:extLst>
      <p:ext uri="{BB962C8B-B14F-4D97-AF65-F5344CB8AC3E}">
        <p14:creationId xmlns:p14="http://schemas.microsoft.com/office/powerpoint/2010/main" val="226920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lvl="0"/>
            <a:fld id="{42782948-4DBE-204D-AB9E-B65E067054AE}" type="slidenum">
              <a:rPr lang="en-US" noProof="0" smtClean="0"/>
              <a:pPr lvl="0"/>
              <a:t>14</a:t>
            </a:fld>
            <a:endParaRPr lang="en-US" noProof="0"/>
          </a:p>
        </p:txBody>
      </p:sp>
      <p:sp>
        <p:nvSpPr>
          <p:cNvPr id="9" name="Title 2">
            <a:extLst>
              <a:ext uri="{FF2B5EF4-FFF2-40B4-BE49-F238E27FC236}">
                <a16:creationId xmlns:a16="http://schemas.microsoft.com/office/drawing/2014/main" xmlns="" id="{C2F5579D-3E8E-44A7-ADBF-FC3A9789592F}"/>
              </a:ext>
            </a:extLst>
          </p:cNvPr>
          <p:cNvSpPr>
            <a:spLocks noGrp="1"/>
          </p:cNvSpPr>
          <p:nvPr>
            <p:ph type="title"/>
          </p:nvPr>
        </p:nvSpPr>
        <p:spPr/>
        <p:txBody>
          <a:bodyPr/>
          <a:lstStyle/>
          <a:p>
            <a:r>
              <a:rPr lang="en-US"/>
              <a:t>Strategic Partners (Regional)</a:t>
            </a:r>
            <a:endParaRPr lang="en-US" dirty="0"/>
          </a:p>
        </p:txBody>
      </p:sp>
      <p:sp>
        <p:nvSpPr>
          <p:cNvPr id="13" name="Content Placeholder 7"/>
          <p:cNvSpPr>
            <a:spLocks noGrp="1"/>
          </p:cNvSpPr>
          <p:nvPr>
            <p:ph idx="1"/>
          </p:nvPr>
        </p:nvSpPr>
        <p:spPr>
          <a:xfrm>
            <a:off x="762000" y="1445646"/>
            <a:ext cx="3810000" cy="5073134"/>
          </a:xfrm>
          <a:solidFill>
            <a:srgbClr val="D9D7D3"/>
          </a:solidFill>
          <a:ln w="28575">
            <a:noFill/>
          </a:ln>
        </p:spPr>
        <p:txBody>
          <a:bodyPr>
            <a:normAutofit fontScale="70000" lnSpcReduction="20000"/>
          </a:bodyPr>
          <a:lstStyle/>
          <a:p>
            <a:pPr marL="0" indent="0">
              <a:lnSpc>
                <a:spcPct val="120000"/>
              </a:lnSpc>
              <a:spcAft>
                <a:spcPts val="600"/>
              </a:spcAft>
              <a:buNone/>
            </a:pPr>
            <a:r>
              <a:rPr lang="en-US" b="1" dirty="0"/>
              <a:t>SA Partners</a:t>
            </a:r>
          </a:p>
          <a:p>
            <a:pPr marL="0" indent="0">
              <a:lnSpc>
                <a:spcPct val="120000"/>
              </a:lnSpc>
              <a:spcAft>
                <a:spcPts val="600"/>
              </a:spcAft>
              <a:buNone/>
            </a:pPr>
            <a:r>
              <a:rPr lang="en-US" b="1" dirty="0">
                <a:solidFill>
                  <a:schemeClr val="accent1"/>
                </a:solidFill>
              </a:rPr>
              <a:t>Trade &amp; Investment Promotion Agencies</a:t>
            </a:r>
          </a:p>
          <a:p>
            <a:pPr>
              <a:lnSpc>
                <a:spcPct val="120000"/>
              </a:lnSpc>
              <a:spcAft>
                <a:spcPts val="600"/>
              </a:spcAft>
            </a:pPr>
            <a:r>
              <a:rPr lang="en-US" dirty="0"/>
              <a:t>Eastern Cape Development Corporation</a:t>
            </a:r>
          </a:p>
          <a:p>
            <a:pPr>
              <a:lnSpc>
                <a:spcPct val="120000"/>
              </a:lnSpc>
              <a:spcAft>
                <a:spcPts val="600"/>
              </a:spcAft>
            </a:pPr>
            <a:r>
              <a:rPr lang="en-US" dirty="0"/>
              <a:t>Gauteng Growth &amp; Development Agency</a:t>
            </a:r>
          </a:p>
          <a:p>
            <a:pPr>
              <a:lnSpc>
                <a:spcPct val="120000"/>
              </a:lnSpc>
              <a:spcAft>
                <a:spcPts val="600"/>
              </a:spcAft>
            </a:pPr>
            <a:r>
              <a:rPr lang="en-US" dirty="0"/>
              <a:t>Mpumalanga Economic Growth Agency</a:t>
            </a:r>
          </a:p>
          <a:p>
            <a:pPr>
              <a:lnSpc>
                <a:spcPct val="120000"/>
              </a:lnSpc>
              <a:spcAft>
                <a:spcPts val="600"/>
              </a:spcAft>
            </a:pPr>
            <a:r>
              <a:rPr lang="en-US" dirty="0"/>
              <a:t>Trade &amp; Investment Kwa-Zulu Natal</a:t>
            </a:r>
          </a:p>
          <a:p>
            <a:pPr>
              <a:lnSpc>
                <a:spcPct val="120000"/>
              </a:lnSpc>
              <a:spcAft>
                <a:spcPts val="600"/>
              </a:spcAft>
            </a:pPr>
            <a:r>
              <a:rPr lang="en-US" dirty="0"/>
              <a:t>Wesgro</a:t>
            </a:r>
          </a:p>
          <a:p>
            <a:pPr marL="0" indent="0">
              <a:lnSpc>
                <a:spcPct val="120000"/>
              </a:lnSpc>
              <a:spcAft>
                <a:spcPts val="600"/>
              </a:spcAft>
              <a:buNone/>
            </a:pPr>
            <a:r>
              <a:rPr lang="en-US" b="1" dirty="0">
                <a:solidFill>
                  <a:schemeClr val="accent1"/>
                </a:solidFill>
              </a:rPr>
              <a:t>BMOs</a:t>
            </a:r>
          </a:p>
          <a:p>
            <a:pPr>
              <a:lnSpc>
                <a:spcPct val="120000"/>
              </a:lnSpc>
              <a:spcAft>
                <a:spcPts val="600"/>
              </a:spcAft>
            </a:pPr>
            <a:r>
              <a:rPr lang="en-US" dirty="0"/>
              <a:t>AmCham</a:t>
            </a:r>
          </a:p>
          <a:p>
            <a:pPr>
              <a:lnSpc>
                <a:spcPct val="120000"/>
              </a:lnSpc>
              <a:spcAft>
                <a:spcPts val="600"/>
              </a:spcAft>
            </a:pPr>
            <a:r>
              <a:rPr lang="en-US" dirty="0"/>
              <a:t>Border-Kei Chamber of Business </a:t>
            </a:r>
          </a:p>
          <a:p>
            <a:pPr>
              <a:lnSpc>
                <a:spcPct val="120000"/>
              </a:lnSpc>
              <a:spcAft>
                <a:spcPts val="600"/>
              </a:spcAft>
            </a:pPr>
            <a:r>
              <a:rPr lang="en-US" dirty="0"/>
              <a:t>Johannesburg Chamber of Commerce</a:t>
            </a:r>
          </a:p>
          <a:p>
            <a:pPr>
              <a:lnSpc>
                <a:spcPct val="120000"/>
              </a:lnSpc>
              <a:spcAft>
                <a:spcPts val="600"/>
              </a:spcAft>
            </a:pPr>
            <a:r>
              <a:rPr lang="en-US" dirty="0"/>
              <a:t>Nelson Mandela Bay Business Chamber</a:t>
            </a:r>
          </a:p>
          <a:p>
            <a:pPr marL="0" indent="0">
              <a:lnSpc>
                <a:spcPct val="120000"/>
              </a:lnSpc>
              <a:spcAft>
                <a:spcPts val="600"/>
              </a:spcAft>
              <a:buNone/>
            </a:pPr>
            <a:r>
              <a:rPr lang="en-US" b="1" dirty="0">
                <a:solidFill>
                  <a:schemeClr val="accent1"/>
                </a:solidFill>
              </a:rPr>
              <a:t>Technical TPSPs</a:t>
            </a:r>
          </a:p>
          <a:p>
            <a:pPr>
              <a:lnSpc>
                <a:spcPct val="120000"/>
              </a:lnSpc>
              <a:spcAft>
                <a:spcPts val="600"/>
              </a:spcAft>
            </a:pPr>
            <a:r>
              <a:rPr lang="en-US" dirty="0"/>
              <a:t>Ecocert South Africa</a:t>
            </a:r>
          </a:p>
          <a:p>
            <a:pPr>
              <a:lnSpc>
                <a:spcPct val="120000"/>
              </a:lnSpc>
              <a:spcAft>
                <a:spcPts val="600"/>
              </a:spcAft>
            </a:pPr>
            <a:r>
              <a:rPr lang="en-US" dirty="0"/>
              <a:t>Ceres-Cert</a:t>
            </a:r>
          </a:p>
          <a:p>
            <a:pPr>
              <a:lnSpc>
                <a:spcPct val="120000"/>
              </a:lnSpc>
              <a:spcAft>
                <a:spcPts val="600"/>
              </a:spcAft>
            </a:pPr>
            <a:r>
              <a:rPr lang="en-US" dirty="0"/>
              <a:t>BSI </a:t>
            </a:r>
          </a:p>
          <a:p>
            <a:pPr>
              <a:lnSpc>
                <a:spcPct val="120000"/>
              </a:lnSpc>
              <a:spcAft>
                <a:spcPts val="600"/>
              </a:spcAft>
            </a:pPr>
            <a:r>
              <a:rPr lang="en-US" dirty="0"/>
              <a:t>Intertek</a:t>
            </a:r>
          </a:p>
        </p:txBody>
      </p:sp>
      <p:sp>
        <p:nvSpPr>
          <p:cNvPr id="14" name="Content Placeholder 7">
            <a:extLst>
              <a:ext uri="{FF2B5EF4-FFF2-40B4-BE49-F238E27FC236}">
                <a16:creationId xmlns:a16="http://schemas.microsoft.com/office/drawing/2014/main" xmlns="" id="{1391D241-9168-4DB5-914B-176DF625EFB6}"/>
              </a:ext>
            </a:extLst>
          </p:cNvPr>
          <p:cNvSpPr txBox="1">
            <a:spLocks/>
          </p:cNvSpPr>
          <p:nvPr/>
        </p:nvSpPr>
        <p:spPr>
          <a:xfrm>
            <a:off x="4724400" y="1447800"/>
            <a:ext cx="4038600" cy="5073135"/>
          </a:xfrm>
          <a:prstGeom prst="rect">
            <a:avLst/>
          </a:prstGeom>
          <a:solidFill>
            <a:schemeClr val="bg1"/>
          </a:solidFill>
          <a:ln w="28575">
            <a:noFill/>
          </a:ln>
        </p:spPr>
        <p:txBody>
          <a:bodyPr vert="horz" lIns="91440" tIns="45720" rIns="91440" bIns="45720" rtlCol="0">
            <a:normAutofit fontScale="70000" lnSpcReduction="20000"/>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Aft>
                <a:spcPts val="600"/>
              </a:spcAft>
              <a:buFont typeface="Arial"/>
              <a:buNone/>
            </a:pPr>
            <a:r>
              <a:rPr lang="en-US" b="1" dirty="0"/>
              <a:t>Regional Partners</a:t>
            </a:r>
          </a:p>
          <a:p>
            <a:pPr>
              <a:lnSpc>
                <a:spcPct val="120000"/>
              </a:lnSpc>
              <a:spcAft>
                <a:spcPts val="600"/>
              </a:spcAft>
            </a:pPr>
            <a:r>
              <a:rPr lang="en-US" dirty="0"/>
              <a:t>Botswana Investment &amp; Trade Center</a:t>
            </a:r>
          </a:p>
          <a:p>
            <a:pPr>
              <a:lnSpc>
                <a:spcPct val="120000"/>
              </a:lnSpc>
              <a:spcAft>
                <a:spcPts val="600"/>
              </a:spcAft>
            </a:pPr>
            <a:r>
              <a:rPr lang="en-US" dirty="0"/>
              <a:t>Botswana Exporters &amp; Manufacturers Association</a:t>
            </a:r>
          </a:p>
          <a:p>
            <a:pPr>
              <a:lnSpc>
                <a:spcPct val="120000"/>
              </a:lnSpc>
              <a:spcAft>
                <a:spcPts val="600"/>
              </a:spcAft>
            </a:pPr>
            <a:r>
              <a:rPr lang="en-US" dirty="0"/>
              <a:t>Eswatini Investment Promotion Authority (EIPA)</a:t>
            </a:r>
          </a:p>
          <a:p>
            <a:pPr>
              <a:lnSpc>
                <a:spcPct val="120000"/>
              </a:lnSpc>
              <a:spcAft>
                <a:spcPts val="600"/>
              </a:spcAft>
            </a:pPr>
            <a:r>
              <a:rPr lang="en-US" dirty="0"/>
              <a:t>Lesotho National Development Corporation</a:t>
            </a:r>
          </a:p>
          <a:p>
            <a:pPr>
              <a:lnSpc>
                <a:spcPct val="120000"/>
              </a:lnSpc>
              <a:spcAft>
                <a:spcPts val="600"/>
              </a:spcAft>
            </a:pPr>
            <a:r>
              <a:rPr lang="en-US" dirty="0"/>
              <a:t>Malawi Confederation of Chambers of Commerce &amp; Industry</a:t>
            </a:r>
          </a:p>
          <a:p>
            <a:pPr>
              <a:lnSpc>
                <a:spcPct val="120000"/>
              </a:lnSpc>
              <a:spcAft>
                <a:spcPts val="600"/>
              </a:spcAft>
            </a:pPr>
            <a:r>
              <a:rPr lang="en-US" dirty="0"/>
              <a:t>Malawi Investment &amp; Trade Centre</a:t>
            </a:r>
          </a:p>
          <a:p>
            <a:pPr>
              <a:lnSpc>
                <a:spcPct val="120000"/>
              </a:lnSpc>
              <a:spcAft>
                <a:spcPts val="600"/>
              </a:spcAft>
            </a:pPr>
            <a:r>
              <a:rPr lang="pt-BR" dirty="0"/>
              <a:t>Confederação das Associações Económicas de Moçambique - CTA</a:t>
            </a:r>
            <a:endParaRPr lang="en-US" dirty="0"/>
          </a:p>
          <a:p>
            <a:pPr>
              <a:lnSpc>
                <a:spcPct val="120000"/>
              </a:lnSpc>
              <a:spcAft>
                <a:spcPts val="600"/>
              </a:spcAft>
            </a:pPr>
            <a:r>
              <a:rPr lang="en-US" dirty="0"/>
              <a:t>Investment &amp; Export Promotion Agency of Mozambique</a:t>
            </a:r>
          </a:p>
          <a:p>
            <a:pPr>
              <a:lnSpc>
                <a:spcPct val="120000"/>
              </a:lnSpc>
              <a:spcAft>
                <a:spcPts val="600"/>
              </a:spcAft>
            </a:pPr>
            <a:r>
              <a:rPr lang="en-US" dirty="0"/>
              <a:t>Namibia Chamber of Commerce &amp; Industry</a:t>
            </a:r>
          </a:p>
          <a:p>
            <a:pPr>
              <a:lnSpc>
                <a:spcPct val="120000"/>
              </a:lnSpc>
              <a:spcAft>
                <a:spcPts val="600"/>
              </a:spcAft>
            </a:pPr>
            <a:r>
              <a:rPr lang="en-US" dirty="0"/>
              <a:t>Zambia Association of Manufacturers</a:t>
            </a:r>
          </a:p>
          <a:p>
            <a:pPr>
              <a:lnSpc>
                <a:spcPct val="120000"/>
              </a:lnSpc>
              <a:spcAft>
                <a:spcPts val="600"/>
              </a:spcAft>
            </a:pPr>
            <a:r>
              <a:rPr lang="en-US" dirty="0"/>
              <a:t>Zambia Development Agency</a:t>
            </a:r>
          </a:p>
        </p:txBody>
      </p:sp>
    </p:spTree>
    <p:extLst>
      <p:ext uri="{BB962C8B-B14F-4D97-AF65-F5344CB8AC3E}">
        <p14:creationId xmlns:p14="http://schemas.microsoft.com/office/powerpoint/2010/main" val="23481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left)">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left)">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xEl>
                                              <p:pRg st="7" end="7"/>
                                            </p:txEl>
                                          </p:spTgt>
                                        </p:tgtEl>
                                        <p:attrNameLst>
                                          <p:attrName>style.visibility</p:attrName>
                                        </p:attrNameLst>
                                      </p:cBhvr>
                                      <p:to>
                                        <p:strVal val="visible"/>
                                      </p:to>
                                    </p:set>
                                    <p:animEffect transition="in" filter="wipe(left)">
                                      <p:cBhvr>
                                        <p:cTn id="47" dur="500"/>
                                        <p:tgtEl>
                                          <p:spTgt spid="1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xEl>
                                              <p:pRg st="8" end="8"/>
                                            </p:txEl>
                                          </p:spTgt>
                                        </p:tgtEl>
                                        <p:attrNameLst>
                                          <p:attrName>style.visibility</p:attrName>
                                        </p:attrNameLst>
                                      </p:cBhvr>
                                      <p:to>
                                        <p:strVal val="visible"/>
                                      </p:to>
                                    </p:set>
                                    <p:animEffect transition="in" filter="wipe(left)">
                                      <p:cBhvr>
                                        <p:cTn id="52" dur="500"/>
                                        <p:tgtEl>
                                          <p:spTgt spid="1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xEl>
                                              <p:pRg st="9" end="9"/>
                                            </p:txEl>
                                          </p:spTgt>
                                        </p:tgtEl>
                                        <p:attrNameLst>
                                          <p:attrName>style.visibility</p:attrName>
                                        </p:attrNameLst>
                                      </p:cBhvr>
                                      <p:to>
                                        <p:strVal val="visible"/>
                                      </p:to>
                                    </p:set>
                                    <p:animEffect transition="in" filter="wipe(left)">
                                      <p:cBhvr>
                                        <p:cTn id="57" dur="500"/>
                                        <p:tgtEl>
                                          <p:spTgt spid="1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xEl>
                                              <p:pRg st="10" end="10"/>
                                            </p:txEl>
                                          </p:spTgt>
                                        </p:tgtEl>
                                        <p:attrNameLst>
                                          <p:attrName>style.visibility</p:attrName>
                                        </p:attrNameLst>
                                      </p:cBhvr>
                                      <p:to>
                                        <p:strVal val="visible"/>
                                      </p:to>
                                    </p:set>
                                    <p:animEffect transition="in" filter="wipe(left)">
                                      <p:cBhvr>
                                        <p:cTn id="62" dur="500"/>
                                        <p:tgtEl>
                                          <p:spTgt spid="1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xEl>
                                              <p:pRg st="11" end="11"/>
                                            </p:txEl>
                                          </p:spTgt>
                                        </p:tgtEl>
                                        <p:attrNameLst>
                                          <p:attrName>style.visibility</p:attrName>
                                        </p:attrNameLst>
                                      </p:cBhvr>
                                      <p:to>
                                        <p:strVal val="visible"/>
                                      </p:to>
                                    </p:set>
                                    <p:animEffect transition="in" filter="wipe(left)">
                                      <p:cBhvr>
                                        <p:cTn id="67" dur="500"/>
                                        <p:tgtEl>
                                          <p:spTgt spid="1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xEl>
                                              <p:pRg st="12" end="12"/>
                                            </p:txEl>
                                          </p:spTgt>
                                        </p:tgtEl>
                                        <p:attrNameLst>
                                          <p:attrName>style.visibility</p:attrName>
                                        </p:attrNameLst>
                                      </p:cBhvr>
                                      <p:to>
                                        <p:strVal val="visible"/>
                                      </p:to>
                                    </p:set>
                                    <p:animEffect transition="in" filter="wipe(left)">
                                      <p:cBhvr>
                                        <p:cTn id="72" dur="500"/>
                                        <p:tgtEl>
                                          <p:spTgt spid="1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3">
                                            <p:txEl>
                                              <p:pRg st="13" end="13"/>
                                            </p:txEl>
                                          </p:spTgt>
                                        </p:tgtEl>
                                        <p:attrNameLst>
                                          <p:attrName>style.visibility</p:attrName>
                                        </p:attrNameLst>
                                      </p:cBhvr>
                                      <p:to>
                                        <p:strVal val="visible"/>
                                      </p:to>
                                    </p:set>
                                    <p:animEffect transition="in" filter="wipe(left)">
                                      <p:cBhvr>
                                        <p:cTn id="77" dur="500"/>
                                        <p:tgtEl>
                                          <p:spTgt spid="1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xEl>
                                              <p:pRg st="14" end="14"/>
                                            </p:txEl>
                                          </p:spTgt>
                                        </p:tgtEl>
                                        <p:attrNameLst>
                                          <p:attrName>style.visibility</p:attrName>
                                        </p:attrNameLst>
                                      </p:cBhvr>
                                      <p:to>
                                        <p:strVal val="visible"/>
                                      </p:to>
                                    </p:set>
                                    <p:animEffect transition="in" filter="wipe(left)">
                                      <p:cBhvr>
                                        <p:cTn id="82" dur="500"/>
                                        <p:tgtEl>
                                          <p:spTgt spid="1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3">
                                            <p:txEl>
                                              <p:pRg st="15" end="15"/>
                                            </p:txEl>
                                          </p:spTgt>
                                        </p:tgtEl>
                                        <p:attrNameLst>
                                          <p:attrName>style.visibility</p:attrName>
                                        </p:attrNameLst>
                                      </p:cBhvr>
                                      <p:to>
                                        <p:strVal val="visible"/>
                                      </p:to>
                                    </p:set>
                                    <p:animEffect transition="in" filter="wipe(left)">
                                      <p:cBhvr>
                                        <p:cTn id="87" dur="500"/>
                                        <p:tgtEl>
                                          <p:spTgt spid="1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3">
                                            <p:txEl>
                                              <p:pRg st="16" end="16"/>
                                            </p:txEl>
                                          </p:spTgt>
                                        </p:tgtEl>
                                        <p:attrNameLst>
                                          <p:attrName>style.visibility</p:attrName>
                                        </p:attrNameLst>
                                      </p:cBhvr>
                                      <p:to>
                                        <p:strVal val="visible"/>
                                      </p:to>
                                    </p:set>
                                    <p:animEffect transition="in" filter="wipe(left)">
                                      <p:cBhvr>
                                        <p:cTn id="92" dur="500"/>
                                        <p:tgtEl>
                                          <p:spTgt spid="1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4">
                                            <p:bg/>
                                          </p:spTgt>
                                        </p:tgtEl>
                                        <p:attrNameLst>
                                          <p:attrName>style.visibility</p:attrName>
                                        </p:attrNameLst>
                                      </p:cBhvr>
                                      <p:to>
                                        <p:strVal val="visible"/>
                                      </p:to>
                                    </p:set>
                                    <p:animEffect transition="in" filter="wipe(left)">
                                      <p:cBhvr>
                                        <p:cTn id="97" dur="500"/>
                                        <p:tgtEl>
                                          <p:spTgt spid="14">
                                            <p:bg/>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4">
                                            <p:txEl>
                                              <p:pRg st="0" end="0"/>
                                            </p:txEl>
                                          </p:spTgt>
                                        </p:tgtEl>
                                        <p:attrNameLst>
                                          <p:attrName>style.visibility</p:attrName>
                                        </p:attrNameLst>
                                      </p:cBhvr>
                                      <p:to>
                                        <p:strVal val="visible"/>
                                      </p:to>
                                    </p:set>
                                    <p:animEffect transition="in" filter="wipe(left)">
                                      <p:cBhvr>
                                        <p:cTn id="102" dur="500"/>
                                        <p:tgtEl>
                                          <p:spTgt spid="1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4">
                                            <p:txEl>
                                              <p:pRg st="1" end="1"/>
                                            </p:txEl>
                                          </p:spTgt>
                                        </p:tgtEl>
                                        <p:attrNameLst>
                                          <p:attrName>style.visibility</p:attrName>
                                        </p:attrNameLst>
                                      </p:cBhvr>
                                      <p:to>
                                        <p:strVal val="visible"/>
                                      </p:to>
                                    </p:set>
                                    <p:animEffect transition="in" filter="wipe(left)">
                                      <p:cBhvr>
                                        <p:cTn id="107" dur="500"/>
                                        <p:tgtEl>
                                          <p:spTgt spid="14">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4">
                                            <p:txEl>
                                              <p:pRg st="2" end="2"/>
                                            </p:txEl>
                                          </p:spTgt>
                                        </p:tgtEl>
                                        <p:attrNameLst>
                                          <p:attrName>style.visibility</p:attrName>
                                        </p:attrNameLst>
                                      </p:cBhvr>
                                      <p:to>
                                        <p:strVal val="visible"/>
                                      </p:to>
                                    </p:set>
                                    <p:animEffect transition="in" filter="wipe(left)">
                                      <p:cBhvr>
                                        <p:cTn id="112" dur="500"/>
                                        <p:tgtEl>
                                          <p:spTgt spid="14">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4">
                                            <p:txEl>
                                              <p:pRg st="3" end="3"/>
                                            </p:txEl>
                                          </p:spTgt>
                                        </p:tgtEl>
                                        <p:attrNameLst>
                                          <p:attrName>style.visibility</p:attrName>
                                        </p:attrNameLst>
                                      </p:cBhvr>
                                      <p:to>
                                        <p:strVal val="visible"/>
                                      </p:to>
                                    </p:set>
                                    <p:animEffect transition="in" filter="wipe(left)">
                                      <p:cBhvr>
                                        <p:cTn id="117" dur="500"/>
                                        <p:tgtEl>
                                          <p:spTgt spid="14">
                                            <p:txEl>
                                              <p:pRg st="3" end="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4">
                                            <p:txEl>
                                              <p:pRg st="4" end="4"/>
                                            </p:txEl>
                                          </p:spTgt>
                                        </p:tgtEl>
                                        <p:attrNameLst>
                                          <p:attrName>style.visibility</p:attrName>
                                        </p:attrNameLst>
                                      </p:cBhvr>
                                      <p:to>
                                        <p:strVal val="visible"/>
                                      </p:to>
                                    </p:set>
                                    <p:animEffect transition="in" filter="wipe(left)">
                                      <p:cBhvr>
                                        <p:cTn id="122" dur="500"/>
                                        <p:tgtEl>
                                          <p:spTgt spid="14">
                                            <p:txEl>
                                              <p:pRg st="4" end="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4">
                                            <p:txEl>
                                              <p:pRg st="5" end="5"/>
                                            </p:txEl>
                                          </p:spTgt>
                                        </p:tgtEl>
                                        <p:attrNameLst>
                                          <p:attrName>style.visibility</p:attrName>
                                        </p:attrNameLst>
                                      </p:cBhvr>
                                      <p:to>
                                        <p:strVal val="visible"/>
                                      </p:to>
                                    </p:set>
                                    <p:animEffect transition="in" filter="wipe(left)">
                                      <p:cBhvr>
                                        <p:cTn id="127" dur="500"/>
                                        <p:tgtEl>
                                          <p:spTgt spid="14">
                                            <p:txEl>
                                              <p:pRg st="5" end="5"/>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4">
                                            <p:txEl>
                                              <p:pRg st="6" end="6"/>
                                            </p:txEl>
                                          </p:spTgt>
                                        </p:tgtEl>
                                        <p:attrNameLst>
                                          <p:attrName>style.visibility</p:attrName>
                                        </p:attrNameLst>
                                      </p:cBhvr>
                                      <p:to>
                                        <p:strVal val="visible"/>
                                      </p:to>
                                    </p:set>
                                    <p:animEffect transition="in" filter="wipe(left)">
                                      <p:cBhvr>
                                        <p:cTn id="132" dur="500"/>
                                        <p:tgtEl>
                                          <p:spTgt spid="14">
                                            <p:txEl>
                                              <p:pRg st="6" end="6"/>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4">
                                            <p:txEl>
                                              <p:pRg st="7" end="7"/>
                                            </p:txEl>
                                          </p:spTgt>
                                        </p:tgtEl>
                                        <p:attrNameLst>
                                          <p:attrName>style.visibility</p:attrName>
                                        </p:attrNameLst>
                                      </p:cBhvr>
                                      <p:to>
                                        <p:strVal val="visible"/>
                                      </p:to>
                                    </p:set>
                                    <p:animEffect transition="in" filter="wipe(left)">
                                      <p:cBhvr>
                                        <p:cTn id="137" dur="500"/>
                                        <p:tgtEl>
                                          <p:spTgt spid="14">
                                            <p:txEl>
                                              <p:pRg st="7" end="7"/>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4">
                                            <p:txEl>
                                              <p:pRg st="8" end="8"/>
                                            </p:txEl>
                                          </p:spTgt>
                                        </p:tgtEl>
                                        <p:attrNameLst>
                                          <p:attrName>style.visibility</p:attrName>
                                        </p:attrNameLst>
                                      </p:cBhvr>
                                      <p:to>
                                        <p:strVal val="visible"/>
                                      </p:to>
                                    </p:set>
                                    <p:animEffect transition="in" filter="wipe(left)">
                                      <p:cBhvr>
                                        <p:cTn id="142" dur="500"/>
                                        <p:tgtEl>
                                          <p:spTgt spid="14">
                                            <p:txEl>
                                              <p:pRg st="8" end="8"/>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4">
                                            <p:txEl>
                                              <p:pRg st="9" end="9"/>
                                            </p:txEl>
                                          </p:spTgt>
                                        </p:tgtEl>
                                        <p:attrNameLst>
                                          <p:attrName>style.visibility</p:attrName>
                                        </p:attrNameLst>
                                      </p:cBhvr>
                                      <p:to>
                                        <p:strVal val="visible"/>
                                      </p:to>
                                    </p:set>
                                    <p:animEffect transition="in" filter="wipe(left)">
                                      <p:cBhvr>
                                        <p:cTn id="147" dur="500"/>
                                        <p:tgtEl>
                                          <p:spTgt spid="14">
                                            <p:txEl>
                                              <p:pRg st="9" end="9"/>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4">
                                            <p:txEl>
                                              <p:pRg st="10" end="10"/>
                                            </p:txEl>
                                          </p:spTgt>
                                        </p:tgtEl>
                                        <p:attrNameLst>
                                          <p:attrName>style.visibility</p:attrName>
                                        </p:attrNameLst>
                                      </p:cBhvr>
                                      <p:to>
                                        <p:strVal val="visible"/>
                                      </p:to>
                                    </p:set>
                                    <p:animEffect transition="in" filter="wipe(left)">
                                      <p:cBhvr>
                                        <p:cTn id="152" dur="500"/>
                                        <p:tgtEl>
                                          <p:spTgt spid="14">
                                            <p:txEl>
                                              <p:pRg st="10" end="1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4">
                                            <p:txEl>
                                              <p:pRg st="11" end="11"/>
                                            </p:txEl>
                                          </p:spTgt>
                                        </p:tgtEl>
                                        <p:attrNameLst>
                                          <p:attrName>style.visibility</p:attrName>
                                        </p:attrNameLst>
                                      </p:cBhvr>
                                      <p:to>
                                        <p:strVal val="visible"/>
                                      </p:to>
                                    </p:set>
                                    <p:animEffect transition="in" filter="wipe(left)">
                                      <p:cBhvr>
                                        <p:cTn id="157"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1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827782"/>
            <a:ext cx="6324600" cy="584775"/>
          </a:xfrm>
        </p:spPr>
        <p:txBody>
          <a:bodyPr/>
          <a:lstStyle/>
          <a:p>
            <a:r>
              <a:rPr lang="en-US" altLang="en-ZA" dirty="0"/>
              <a:t>Key Resources</a:t>
            </a:r>
            <a:endParaRPr lang="en-ZA" altLang="en-ZA" dirty="0"/>
          </a:p>
        </p:txBody>
      </p:sp>
      <p:sp>
        <p:nvSpPr>
          <p:cNvPr id="4" name="Slide Number Placeholder 3"/>
          <p:cNvSpPr>
            <a:spLocks noGrp="1"/>
          </p:cNvSpPr>
          <p:nvPr>
            <p:ph type="sldNum" sz="quarter" idx="12"/>
          </p:nvPr>
        </p:nvSpPr>
        <p:spPr/>
        <p:txBody>
          <a:bodyPr/>
          <a:lstStyle/>
          <a:p>
            <a:fld id="{42782948-4DBE-204D-AB9E-B65E067054AE}" type="slidenum">
              <a:rPr lang="en-US" smtClean="0"/>
              <a:pPr/>
              <a:t>15</a:t>
            </a:fld>
            <a:endParaRPr lang="en-US"/>
          </a:p>
        </p:txBody>
      </p:sp>
    </p:spTree>
    <p:extLst>
      <p:ext uri="{BB962C8B-B14F-4D97-AF65-F5344CB8AC3E}">
        <p14:creationId xmlns:p14="http://schemas.microsoft.com/office/powerpoint/2010/main" val="38311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9" name="Google Shape;354;p40"/>
          <p:cNvSpPr/>
          <p:nvPr/>
        </p:nvSpPr>
        <p:spPr>
          <a:xfrm>
            <a:off x="693738" y="659596"/>
            <a:ext cx="7612062" cy="5893604"/>
          </a:xfrm>
          <a:prstGeom prst="rect">
            <a:avLst/>
          </a:prstGeom>
          <a:solidFill>
            <a:schemeClr val="bg1">
              <a:lumMod val="95000"/>
            </a:schemeClr>
          </a:solidFill>
          <a:ln w="9525" cap="flat" cmpd="sng">
            <a:noFill/>
            <a:prstDash val="solid"/>
            <a:round/>
            <a:headEnd type="none" w="sm" len="sm"/>
            <a:tailEnd type="none" w="sm" len="sm"/>
          </a:ln>
          <a:effectLst/>
        </p:spPr>
        <p:txBody>
          <a:bodyPr spcFirstLastPara="1" wrap="square" lIns="91425" tIns="45700" rIns="91425" bIns="45700" anchor="ctr" anchorCtr="0">
            <a:noAutofit/>
          </a:bodyPr>
          <a:lstStyle/>
          <a:p>
            <a:pPr marR="0" lvl="0" algn="l" rtl="0">
              <a:spcBef>
                <a:spcPts val="0"/>
              </a:spcBef>
              <a:spcAft>
                <a:spcPts val="0"/>
              </a:spcAft>
              <a:buClr>
                <a:srgbClr val="C0504D"/>
              </a:buClr>
              <a:buSzPts val="2000"/>
            </a:pPr>
            <a:endParaRPr sz="1600" dirty="0">
              <a:solidFill>
                <a:schemeClr val="accent4">
                  <a:lumMod val="75000"/>
                  <a:lumOff val="25000"/>
                </a:schemeClr>
              </a:solidFill>
              <a:latin typeface="Gill Sans"/>
              <a:ea typeface="Gill Sans"/>
              <a:cs typeface="Gill Sans"/>
              <a:sym typeface="Gill Sans"/>
            </a:endParaRPr>
          </a:p>
        </p:txBody>
      </p:sp>
      <p:sp>
        <p:nvSpPr>
          <p:cNvPr id="3" name="Text Placeholder 2"/>
          <p:cNvSpPr>
            <a:spLocks noGrp="1"/>
          </p:cNvSpPr>
          <p:nvPr>
            <p:ph idx="1"/>
          </p:nvPr>
        </p:nvSpPr>
        <p:spPr>
          <a:xfrm>
            <a:off x="685800" y="1371600"/>
            <a:ext cx="7772400" cy="5181600"/>
          </a:xfrm>
        </p:spPr>
        <p:txBody>
          <a:bodyPr>
            <a:normAutofit fontScale="70000" lnSpcReduction="20000"/>
          </a:bodyPr>
          <a:lstStyle/>
          <a:p>
            <a:r>
              <a:rPr lang="en-ZA" dirty="0"/>
              <a:t>African Growth &amp; Opportunity Act: </a:t>
            </a:r>
            <a:r>
              <a:rPr lang="en-ZA" dirty="0">
                <a:hlinkClick r:id="rId3">
                  <a:extLst>
                    <a:ext uri="{A12FA001-AC4F-418D-AE19-62706E023703}">
                      <ahyp:hlinkClr xmlns:ahyp="http://schemas.microsoft.com/office/drawing/2018/hyperlinkcolor" xmlns="" val="tx"/>
                    </a:ext>
                  </a:extLst>
                </a:hlinkClick>
              </a:rPr>
              <a:t>http://trade.gov/agoa</a:t>
            </a:r>
            <a:r>
              <a:rPr lang="en-ZA" dirty="0"/>
              <a:t> | </a:t>
            </a:r>
            <a:r>
              <a:rPr lang="en-ZA" dirty="0">
                <a:hlinkClick r:id="rId4">
                  <a:extLst>
                    <a:ext uri="{A12FA001-AC4F-418D-AE19-62706E023703}">
                      <ahyp:hlinkClr xmlns:ahyp="http://schemas.microsoft.com/office/drawing/2018/hyperlinkcolor" xmlns="" val="tx"/>
                    </a:ext>
                  </a:extLst>
                </a:hlinkClick>
              </a:rPr>
              <a:t>www.agoa.info</a:t>
            </a:r>
            <a:r>
              <a:rPr lang="en-ZA" dirty="0"/>
              <a:t> </a:t>
            </a:r>
          </a:p>
          <a:p>
            <a:r>
              <a:rPr lang="en-ZA" dirty="0"/>
              <a:t>Frequently Asked Questions: </a:t>
            </a:r>
            <a:r>
              <a:rPr lang="en-ZA" dirty="0">
                <a:hlinkClick r:id="rId5">
                  <a:extLst>
                    <a:ext uri="{A12FA001-AC4F-418D-AE19-62706E023703}">
                      <ahyp:hlinkClr xmlns:ahyp="http://schemas.microsoft.com/office/drawing/2018/hyperlinkcolor" xmlns="" val="tx"/>
                    </a:ext>
                  </a:extLst>
                </a:hlinkClick>
              </a:rPr>
              <a:t>https://agoa.info/about-agoa/faq.html</a:t>
            </a:r>
            <a:r>
              <a:rPr lang="en-ZA" dirty="0"/>
              <a:t> </a:t>
            </a:r>
          </a:p>
          <a:p>
            <a:r>
              <a:rPr lang="en-ZA" dirty="0"/>
              <a:t>List of AGOA eligible products: </a:t>
            </a:r>
            <a:r>
              <a:rPr lang="en-ZA" dirty="0">
                <a:hlinkClick r:id="rId6">
                  <a:extLst>
                    <a:ext uri="{A12FA001-AC4F-418D-AE19-62706E023703}">
                      <ahyp:hlinkClr xmlns:ahyp="http://schemas.microsoft.com/office/drawing/2018/hyperlinkcolor" xmlns="" val="tx"/>
                    </a:ext>
                  </a:extLst>
                </a:hlinkClick>
              </a:rPr>
              <a:t>https://agoa.info/about-agoa/products.html</a:t>
            </a:r>
            <a:endParaRPr lang="en-ZA" dirty="0"/>
          </a:p>
          <a:p>
            <a:r>
              <a:rPr lang="en-ZA" dirty="0"/>
              <a:t>U.S. Trade Representative: </a:t>
            </a:r>
            <a:r>
              <a:rPr lang="en-ZA" dirty="0">
                <a:hlinkClick r:id="rId7">
                  <a:extLst>
                    <a:ext uri="{A12FA001-AC4F-418D-AE19-62706E023703}">
                      <ahyp:hlinkClr xmlns:ahyp="http://schemas.microsoft.com/office/drawing/2018/hyperlinkcolor" xmlns="" val="tx"/>
                    </a:ext>
                  </a:extLst>
                </a:hlinkClick>
              </a:rPr>
              <a:t>www.ustr.gov</a:t>
            </a:r>
            <a:r>
              <a:rPr lang="en-ZA" dirty="0"/>
              <a:t>  </a:t>
            </a:r>
          </a:p>
          <a:p>
            <a:r>
              <a:rPr lang="en-ZA" dirty="0"/>
              <a:t>Trade Law Centre: </a:t>
            </a:r>
            <a:r>
              <a:rPr lang="en-ZA" dirty="0">
                <a:hlinkClick r:id="rId8">
                  <a:extLst>
                    <a:ext uri="{A12FA001-AC4F-418D-AE19-62706E023703}">
                      <ahyp:hlinkClr xmlns:ahyp="http://schemas.microsoft.com/office/drawing/2018/hyperlinkcolor" xmlns="" val="tx"/>
                    </a:ext>
                  </a:extLst>
                </a:hlinkClick>
              </a:rPr>
              <a:t>www.tralac.org</a:t>
            </a:r>
            <a:r>
              <a:rPr lang="en-ZA" dirty="0"/>
              <a:t>   </a:t>
            </a:r>
          </a:p>
          <a:p>
            <a:r>
              <a:rPr lang="en-ZA" dirty="0"/>
              <a:t>U.S. International Trade Commission: </a:t>
            </a:r>
            <a:r>
              <a:rPr lang="en-ZA" dirty="0">
                <a:hlinkClick r:id="rId9">
                  <a:extLst>
                    <a:ext uri="{A12FA001-AC4F-418D-AE19-62706E023703}">
                      <ahyp:hlinkClr xmlns:ahyp="http://schemas.microsoft.com/office/drawing/2018/hyperlinkcolor" xmlns="" val="tx"/>
                    </a:ext>
                  </a:extLst>
                </a:hlinkClick>
              </a:rPr>
              <a:t>www.usitc.gov</a:t>
            </a:r>
            <a:r>
              <a:rPr lang="en-ZA" dirty="0"/>
              <a:t>  </a:t>
            </a:r>
          </a:p>
          <a:p>
            <a:r>
              <a:rPr lang="en-ZA" dirty="0"/>
              <a:t>U.S. Food and Drug Administration: </a:t>
            </a:r>
            <a:r>
              <a:rPr lang="en-ZA" dirty="0">
                <a:hlinkClick r:id="rId10">
                  <a:extLst>
                    <a:ext uri="{A12FA001-AC4F-418D-AE19-62706E023703}">
                      <ahyp:hlinkClr xmlns:ahyp="http://schemas.microsoft.com/office/drawing/2018/hyperlinkcolor" xmlns="" val="tx"/>
                    </a:ext>
                  </a:extLst>
                </a:hlinkClick>
              </a:rPr>
              <a:t>www.fda.gov</a:t>
            </a:r>
            <a:r>
              <a:rPr lang="en-ZA" dirty="0"/>
              <a:t>  </a:t>
            </a:r>
          </a:p>
          <a:p>
            <a:r>
              <a:rPr lang="en-ZA" dirty="0"/>
              <a:t>U.S. Department of Commerce: </a:t>
            </a:r>
            <a:r>
              <a:rPr lang="en-ZA" dirty="0">
                <a:hlinkClick r:id="rId11">
                  <a:extLst>
                    <a:ext uri="{A12FA001-AC4F-418D-AE19-62706E023703}">
                      <ahyp:hlinkClr xmlns:ahyp="http://schemas.microsoft.com/office/drawing/2018/hyperlinkcolor" xmlns="" val="tx"/>
                    </a:ext>
                  </a:extLst>
                </a:hlinkClick>
              </a:rPr>
              <a:t>www.doc.gov</a:t>
            </a:r>
            <a:r>
              <a:rPr lang="en-ZA" dirty="0"/>
              <a:t>  </a:t>
            </a:r>
          </a:p>
          <a:p>
            <a:r>
              <a:rPr lang="en-ZA" dirty="0"/>
              <a:t>Office for Textiles and Apparel: </a:t>
            </a:r>
            <a:r>
              <a:rPr lang="en-ZA" dirty="0">
                <a:hlinkClick r:id="rId12">
                  <a:extLst>
                    <a:ext uri="{A12FA001-AC4F-418D-AE19-62706E023703}">
                      <ahyp:hlinkClr xmlns:ahyp="http://schemas.microsoft.com/office/drawing/2018/hyperlinkcolor" xmlns="" val="tx"/>
                    </a:ext>
                  </a:extLst>
                </a:hlinkClick>
              </a:rPr>
              <a:t>http://otexa.ita.doc.gov</a:t>
            </a:r>
            <a:r>
              <a:rPr lang="en-ZA" dirty="0"/>
              <a:t>  </a:t>
            </a:r>
          </a:p>
          <a:p>
            <a:r>
              <a:rPr lang="en-ZA" dirty="0"/>
              <a:t>International Trade Administration: </a:t>
            </a:r>
            <a:r>
              <a:rPr lang="en-ZA" dirty="0">
                <a:hlinkClick r:id="rId13">
                  <a:extLst>
                    <a:ext uri="{A12FA001-AC4F-418D-AE19-62706E023703}">
                      <ahyp:hlinkClr xmlns:ahyp="http://schemas.microsoft.com/office/drawing/2018/hyperlinkcolor" xmlns="" val="tx"/>
                    </a:ext>
                  </a:extLst>
                </a:hlinkClick>
              </a:rPr>
              <a:t>www.trade.gov</a:t>
            </a:r>
            <a:r>
              <a:rPr lang="en-ZA" dirty="0"/>
              <a:t>  </a:t>
            </a:r>
          </a:p>
          <a:p>
            <a:r>
              <a:rPr lang="en-ZA" dirty="0"/>
              <a:t>U.S. Department of Agriculture: </a:t>
            </a:r>
            <a:r>
              <a:rPr lang="en-ZA" dirty="0">
                <a:hlinkClick r:id="rId14">
                  <a:extLst>
                    <a:ext uri="{A12FA001-AC4F-418D-AE19-62706E023703}">
                      <ahyp:hlinkClr xmlns:ahyp="http://schemas.microsoft.com/office/drawing/2018/hyperlinkcolor" xmlns="" val="tx"/>
                    </a:ext>
                  </a:extLst>
                </a:hlinkClick>
              </a:rPr>
              <a:t>www.usda.gov</a:t>
            </a:r>
            <a:r>
              <a:rPr lang="en-ZA" dirty="0"/>
              <a:t>  </a:t>
            </a:r>
          </a:p>
          <a:p>
            <a:r>
              <a:rPr lang="en-ZA" dirty="0"/>
              <a:t>U.S. Customs and Border Protection: </a:t>
            </a:r>
            <a:r>
              <a:rPr lang="en-ZA" dirty="0">
                <a:hlinkClick r:id="rId15">
                  <a:extLst>
                    <a:ext uri="{A12FA001-AC4F-418D-AE19-62706E023703}">
                      <ahyp:hlinkClr xmlns:ahyp="http://schemas.microsoft.com/office/drawing/2018/hyperlinkcolor" xmlns="" val="tx"/>
                    </a:ext>
                  </a:extLst>
                </a:hlinkClick>
              </a:rPr>
              <a:t>www.cbp.gov</a:t>
            </a:r>
            <a:r>
              <a:rPr lang="en-ZA" dirty="0"/>
              <a:t>  </a:t>
            </a:r>
          </a:p>
          <a:p>
            <a:r>
              <a:rPr lang="en-ZA" dirty="0"/>
              <a:t>Specialty Food Association: </a:t>
            </a:r>
            <a:r>
              <a:rPr lang="en-ZA" dirty="0">
                <a:hlinkClick r:id="rId16">
                  <a:extLst>
                    <a:ext uri="{A12FA001-AC4F-418D-AE19-62706E023703}">
                      <ahyp:hlinkClr xmlns:ahyp="http://schemas.microsoft.com/office/drawing/2018/hyperlinkcolor" xmlns="" val="tx"/>
                    </a:ext>
                  </a:extLst>
                </a:hlinkClick>
              </a:rPr>
              <a:t>www.specialtyfood.com</a:t>
            </a:r>
            <a:r>
              <a:rPr lang="en-ZA" dirty="0"/>
              <a:t> </a:t>
            </a:r>
          </a:p>
          <a:p>
            <a:r>
              <a:rPr lang="en-ZA" dirty="0"/>
              <a:t>Organic Trade Association: </a:t>
            </a:r>
            <a:r>
              <a:rPr lang="en-ZA" dirty="0">
                <a:hlinkClick r:id="rId17">
                  <a:extLst>
                    <a:ext uri="{A12FA001-AC4F-418D-AE19-62706E023703}">
                      <ahyp:hlinkClr xmlns:ahyp="http://schemas.microsoft.com/office/drawing/2018/hyperlinkcolor" xmlns="" val="tx"/>
                    </a:ext>
                  </a:extLst>
                </a:hlinkClick>
              </a:rPr>
              <a:t>https://ota.com</a:t>
            </a:r>
            <a:r>
              <a:rPr lang="en-ZA" dirty="0"/>
              <a:t> </a:t>
            </a:r>
          </a:p>
          <a:p>
            <a:r>
              <a:rPr lang="en-ZA" dirty="0"/>
              <a:t>American Apparel &amp; Footwear Association: </a:t>
            </a:r>
            <a:r>
              <a:rPr lang="en-ZA" dirty="0">
                <a:hlinkClick r:id="rId18">
                  <a:extLst>
                    <a:ext uri="{A12FA001-AC4F-418D-AE19-62706E023703}">
                      <ahyp:hlinkClr xmlns:ahyp="http://schemas.microsoft.com/office/drawing/2018/hyperlinkcolor" xmlns="" val="tx"/>
                    </a:ext>
                  </a:extLst>
                </a:hlinkClick>
              </a:rPr>
              <a:t>www.aafaglobal.org</a:t>
            </a:r>
            <a:r>
              <a:rPr lang="en-ZA" dirty="0"/>
              <a:t> </a:t>
            </a:r>
          </a:p>
          <a:p>
            <a:r>
              <a:rPr lang="en-ZA" dirty="0"/>
              <a:t>USAID TradeHub: www.satihub.com </a:t>
            </a:r>
          </a:p>
        </p:txBody>
      </p:sp>
      <p:sp>
        <p:nvSpPr>
          <p:cNvPr id="458" name="Google Shape;458;p50"/>
          <p:cNvSpPr txBox="1">
            <a:spLocks noGrp="1"/>
          </p:cNvSpPr>
          <p:nvPr>
            <p:ph type="title"/>
          </p:nvPr>
        </p:nvSpPr>
        <p:spPr>
          <a:xfrm>
            <a:off x="704056" y="582855"/>
            <a:ext cx="7772400" cy="523220"/>
          </a:xfrm>
        </p:spPr>
        <p:txBody>
          <a:bodyPr/>
          <a:lstStyle/>
          <a:p>
            <a:pPr lvl="0"/>
            <a:r>
              <a:rPr lang="en-ZA"/>
              <a:t>Key Resources</a:t>
            </a:r>
            <a:endParaRPr lang="en-ZA" dirty="0"/>
          </a:p>
        </p:txBody>
      </p:sp>
      <p:sp>
        <p:nvSpPr>
          <p:cNvPr id="459" name="Google Shape;459;p50"/>
          <p:cNvSpPr/>
          <p:nvPr/>
        </p:nvSpPr>
        <p:spPr>
          <a:xfrm>
            <a:off x="381000" y="609600"/>
            <a:ext cx="8095456" cy="6095999"/>
          </a:xfrm>
          <a:prstGeom prst="rect">
            <a:avLst/>
          </a:prstGeom>
          <a:noFill/>
          <a:ln>
            <a:noFill/>
          </a:ln>
        </p:spPr>
        <p:txBody>
          <a:bodyPr spcFirstLastPara="1" wrap="square" lIns="91425" tIns="45700" rIns="91425" bIns="45700" anchor="t" anchorCtr="0">
            <a:noAutofit/>
          </a:bodyPr>
          <a:lstStyle/>
          <a:p>
            <a:pPr marL="731838" marR="0" lvl="1" indent="-457200" algn="l" rtl="0">
              <a:lnSpc>
                <a:spcPct val="100000"/>
              </a:lnSpc>
              <a:spcBef>
                <a:spcPts val="0"/>
              </a:spcBef>
              <a:spcAft>
                <a:spcPts val="0"/>
              </a:spcAft>
              <a:buClr>
                <a:srgbClr val="B2324B"/>
              </a:buClr>
              <a:buSzPts val="2000"/>
              <a:buFont typeface="Noto Sans Symbols"/>
              <a:buChar cha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8F94-9D67-854F-8417-3B884156945E}" type="datetime1">
              <a:rPr lang="en-US" smtClean="0"/>
              <a:pPr/>
              <a:t>3/25/2021</a:t>
            </a:fld>
            <a:endParaRPr lang="en-US"/>
          </a:p>
        </p:txBody>
      </p:sp>
      <p:sp>
        <p:nvSpPr>
          <p:cNvPr id="4" name="Slide Number Placeholder 3"/>
          <p:cNvSpPr>
            <a:spLocks noGrp="1"/>
          </p:cNvSpPr>
          <p:nvPr>
            <p:ph type="sldNum" sz="quarter" idx="12"/>
          </p:nvPr>
        </p:nvSpPr>
        <p:spPr/>
        <p:txBody>
          <a:bodyPr/>
          <a:lstStyle/>
          <a:p>
            <a:fld id="{42782948-4DBE-204D-AB9E-B65E067054AE}" type="slidenum">
              <a:rPr lang="en-US" smtClean="0"/>
              <a:pPr/>
              <a:t>17</a:t>
            </a:fld>
            <a:endParaRPr lang="en-US"/>
          </a:p>
        </p:txBody>
      </p:sp>
      <p:sp>
        <p:nvSpPr>
          <p:cNvPr id="5" name="Google Shape;375;p49">
            <a:extLst>
              <a:ext uri="{FF2B5EF4-FFF2-40B4-BE49-F238E27FC236}">
                <a16:creationId xmlns:a16="http://schemas.microsoft.com/office/drawing/2014/main" xmlns="" id="{7C5A2F48-EB8A-4DAA-B6C4-031F962CA6FF}"/>
              </a:ext>
            </a:extLst>
          </p:cNvPr>
          <p:cNvSpPr/>
          <p:nvPr/>
        </p:nvSpPr>
        <p:spPr>
          <a:xfrm>
            <a:off x="494288" y="2895600"/>
            <a:ext cx="6211312" cy="243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bg1"/>
                </a:solidFill>
                <a:latin typeface="Gill Sans"/>
                <a:ea typeface="Gill Sans"/>
                <a:cs typeface="Gill Sans"/>
                <a:sym typeface="Gill Sans"/>
              </a:rPr>
              <a:t>Cos Mamhunze</a:t>
            </a:r>
            <a:endParaRPr sz="1600" dirty="0">
              <a:solidFill>
                <a:schemeClr val="bg1"/>
              </a:solidFill>
            </a:endParaRPr>
          </a:p>
          <a:p>
            <a:pPr marL="0" marR="0" lvl="0" indent="0" algn="l" rtl="0">
              <a:spcBef>
                <a:spcPts val="0"/>
              </a:spcBef>
              <a:spcAft>
                <a:spcPts val="0"/>
              </a:spcAft>
              <a:buNone/>
            </a:pPr>
            <a:r>
              <a:rPr lang="en-US" sz="1600" b="0" i="0" u="none" strike="noStrike" cap="none" dirty="0">
                <a:solidFill>
                  <a:schemeClr val="bg1"/>
                </a:solidFill>
                <a:latin typeface="Gill Sans"/>
                <a:ea typeface="Gill Sans"/>
                <a:cs typeface="Gill Sans"/>
                <a:sym typeface="Gill Sans"/>
              </a:rPr>
              <a:t>Portfolio Manager | South Africa </a:t>
            </a:r>
            <a:endParaRPr sz="1600" dirty="0">
              <a:solidFill>
                <a:schemeClr val="bg1"/>
              </a:solidFill>
            </a:endParaRPr>
          </a:p>
          <a:p>
            <a:pPr marL="0" marR="0" lvl="0" indent="0" algn="l" rtl="0">
              <a:spcBef>
                <a:spcPts val="0"/>
              </a:spcBef>
              <a:spcAft>
                <a:spcPts val="0"/>
              </a:spcAft>
              <a:buNone/>
            </a:pPr>
            <a:r>
              <a:rPr lang="en-US" sz="1600" b="0" i="0" u="none" strike="noStrike" cap="none" dirty="0">
                <a:solidFill>
                  <a:schemeClr val="bg1"/>
                </a:solidFill>
                <a:latin typeface="Gill Sans"/>
                <a:ea typeface="Gill Sans"/>
                <a:cs typeface="Gill Sans"/>
                <a:sym typeface="Gill Sans"/>
              </a:rPr>
              <a:t>USAID Southern Africa Trade and Investment Hub (USAID TradeHub)</a:t>
            </a:r>
            <a:endParaRPr sz="1600" dirty="0">
              <a:solidFill>
                <a:schemeClr val="bg1"/>
              </a:solidFill>
            </a:endParaRPr>
          </a:p>
          <a:p>
            <a:pPr marL="0" marR="0" lvl="0" indent="0" algn="l" rtl="0">
              <a:spcBef>
                <a:spcPts val="0"/>
              </a:spcBef>
              <a:spcAft>
                <a:spcPts val="0"/>
              </a:spcAft>
              <a:buNone/>
            </a:pPr>
            <a:r>
              <a:rPr lang="en-US" sz="1600" b="0" i="0" u="none" strike="noStrike" cap="none" dirty="0">
                <a:solidFill>
                  <a:schemeClr val="bg1"/>
                </a:solidFill>
                <a:latin typeface="Gill Sans"/>
                <a:ea typeface="Gill Sans"/>
                <a:cs typeface="Gill Sans"/>
                <a:sym typeface="Gill Sans"/>
              </a:rPr>
              <a:t>Implementing Partner</a:t>
            </a:r>
            <a:endParaRPr sz="1600" dirty="0">
              <a:solidFill>
                <a:schemeClr val="bg1"/>
              </a:solidFill>
            </a:endParaRPr>
          </a:p>
          <a:p>
            <a:pPr marL="0" marR="0" lvl="0" indent="0" algn="l" rtl="0">
              <a:spcBef>
                <a:spcPts val="0"/>
              </a:spcBef>
              <a:spcAft>
                <a:spcPts val="0"/>
              </a:spcAft>
              <a:buNone/>
            </a:pPr>
            <a:r>
              <a:rPr lang="en-US" sz="1600" dirty="0">
                <a:solidFill>
                  <a:schemeClr val="bg1"/>
                </a:solidFill>
                <a:latin typeface="Gill Sans"/>
                <a:sym typeface="Gill Sans"/>
              </a:rPr>
              <a:t>Pretoria, South Africa</a:t>
            </a:r>
            <a:endParaRPr sz="1600" dirty="0">
              <a:solidFill>
                <a:schemeClr val="bg1"/>
              </a:solidFill>
            </a:endParaRPr>
          </a:p>
          <a:p>
            <a:pPr marL="0" marR="0" lvl="0" indent="0" algn="l" rtl="0">
              <a:spcBef>
                <a:spcPts val="0"/>
              </a:spcBef>
              <a:spcAft>
                <a:spcPts val="0"/>
              </a:spcAft>
              <a:buNone/>
            </a:pPr>
            <a:r>
              <a:rPr lang="en-US" sz="1600" b="0" i="0" u="none" strike="noStrike" cap="none" dirty="0">
                <a:solidFill>
                  <a:schemeClr val="bg1"/>
                </a:solidFill>
                <a:latin typeface="Gill Sans"/>
                <a:ea typeface="Gill Sans"/>
                <a:cs typeface="Gill Sans"/>
                <a:sym typeface="Gill Sans"/>
              </a:rPr>
              <a:t>Email: cosmas_mamhunze@satihub.com </a:t>
            </a:r>
            <a:endParaRPr sz="1600" dirty="0">
              <a:solidFill>
                <a:schemeClr val="bg1"/>
              </a:solidFill>
            </a:endParaRPr>
          </a:p>
          <a:p>
            <a:pPr marL="0" marR="0" lvl="0" indent="0" algn="l" rtl="0">
              <a:spcBef>
                <a:spcPts val="0"/>
              </a:spcBef>
              <a:spcAft>
                <a:spcPts val="0"/>
              </a:spcAft>
              <a:buNone/>
            </a:pPr>
            <a:r>
              <a:rPr lang="en-US" sz="1600" b="0" i="0" u="none" strike="noStrike" cap="none" dirty="0">
                <a:solidFill>
                  <a:schemeClr val="bg1"/>
                </a:solidFill>
                <a:latin typeface="Gill Sans"/>
                <a:ea typeface="Gill Sans"/>
                <a:cs typeface="Gill Sans"/>
                <a:sym typeface="Gill Sans"/>
              </a:rPr>
              <a:t>Skype: </a:t>
            </a:r>
            <a:r>
              <a:rPr lang="en-US" sz="1600" dirty="0" err="1">
                <a:solidFill>
                  <a:schemeClr val="bg1"/>
                </a:solidFill>
                <a:latin typeface="Gill Sans"/>
                <a:ea typeface="Gill Sans"/>
                <a:cs typeface="Gill Sans"/>
                <a:sym typeface="Gill Sans"/>
              </a:rPr>
              <a:t>cos.mam</a:t>
            </a:r>
            <a:endParaRPr lang="en-US" sz="1600" dirty="0">
              <a:solidFill>
                <a:schemeClr val="bg1"/>
              </a:solidFill>
              <a:latin typeface="Gill Sans"/>
              <a:ea typeface="Gill Sans"/>
              <a:cs typeface="Gill Sans"/>
              <a:sym typeface="Gill Sans"/>
            </a:endParaRPr>
          </a:p>
          <a:p>
            <a:pPr marL="0" marR="0" lvl="0" indent="0" algn="l" rtl="0">
              <a:spcBef>
                <a:spcPts val="0"/>
              </a:spcBef>
              <a:spcAft>
                <a:spcPts val="0"/>
              </a:spcAft>
              <a:buNone/>
            </a:pPr>
            <a:r>
              <a:rPr lang="en-US" sz="1600" dirty="0">
                <a:solidFill>
                  <a:schemeClr val="bg1"/>
                </a:solidFill>
                <a:latin typeface="Gill Sans"/>
                <a:sym typeface="Gill Sans"/>
                <a:hlinkClick r:id="rId2"/>
              </a:rPr>
              <a:t>www.satihub.com</a:t>
            </a:r>
            <a:r>
              <a:rPr lang="en-US" sz="1600" dirty="0">
                <a:solidFill>
                  <a:schemeClr val="bg1"/>
                </a:solidFill>
                <a:latin typeface="Gill Sans"/>
                <a:sym typeface="Gill Sans"/>
              </a:rPr>
              <a:t> </a:t>
            </a:r>
            <a:endParaRPr sz="1600" dirty="0">
              <a:solidFill>
                <a:schemeClr val="bg1"/>
              </a:solidFill>
            </a:endParaRPr>
          </a:p>
        </p:txBody>
      </p:sp>
      <p:sp>
        <p:nvSpPr>
          <p:cNvPr id="6" name="Google Shape;374;p49">
            <a:extLst>
              <a:ext uri="{FF2B5EF4-FFF2-40B4-BE49-F238E27FC236}">
                <a16:creationId xmlns:a16="http://schemas.microsoft.com/office/drawing/2014/main" xmlns="" id="{7DB9B692-E2E8-4E78-B54A-A2610F7C582F}"/>
              </a:ext>
            </a:extLst>
          </p:cNvPr>
          <p:cNvSpPr txBox="1"/>
          <p:nvPr/>
        </p:nvSpPr>
        <p:spPr>
          <a:xfrm>
            <a:off x="1219200" y="1435119"/>
            <a:ext cx="7300686"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Gill Sans"/>
                <a:ea typeface="Gill Sans"/>
                <a:cs typeface="Gill Sans"/>
                <a:sym typeface="Gill Sans"/>
              </a:rPr>
              <a:t>Thank You </a:t>
            </a:r>
            <a:endParaRPr dirty="0"/>
          </a:p>
        </p:txBody>
      </p:sp>
    </p:spTree>
    <p:extLst>
      <p:ext uri="{BB962C8B-B14F-4D97-AF65-F5344CB8AC3E}">
        <p14:creationId xmlns:p14="http://schemas.microsoft.com/office/powerpoint/2010/main" val="109817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ext Placeholder 2"/>
          <p:cNvSpPr>
            <a:spLocks noGrp="1"/>
          </p:cNvSpPr>
          <p:nvPr>
            <p:ph idx="1"/>
          </p:nvPr>
        </p:nvSpPr>
        <p:spPr>
          <a:xfrm>
            <a:off x="685800" y="1600200"/>
            <a:ext cx="3962400" cy="4572000"/>
          </a:xfrm>
        </p:spPr>
        <p:txBody>
          <a:bodyPr/>
          <a:lstStyle/>
          <a:p>
            <a:pPr lvl="0">
              <a:spcBef>
                <a:spcPts val="600"/>
              </a:spcBef>
              <a:spcAft>
                <a:spcPts val="1800"/>
              </a:spcAft>
            </a:pPr>
            <a:r>
              <a:rPr lang="en-ZA" dirty="0"/>
              <a:t>USAID TradeHub Overview </a:t>
            </a:r>
            <a:br>
              <a:rPr lang="en-ZA" dirty="0"/>
            </a:br>
            <a:r>
              <a:rPr lang="en-ZA" dirty="0"/>
              <a:t>and Strategic Objectives</a:t>
            </a:r>
          </a:p>
          <a:p>
            <a:pPr lvl="0">
              <a:spcBef>
                <a:spcPts val="600"/>
              </a:spcBef>
              <a:spcAft>
                <a:spcPts val="1800"/>
              </a:spcAft>
            </a:pPr>
            <a:r>
              <a:rPr lang="en-US" dirty="0"/>
              <a:t>USAID TradeHub Support Towards Sustainable Utilization </a:t>
            </a:r>
            <a:br>
              <a:rPr lang="en-US" dirty="0"/>
            </a:br>
            <a:r>
              <a:rPr lang="en-US" dirty="0"/>
              <a:t>of AGOA</a:t>
            </a:r>
          </a:p>
          <a:p>
            <a:pPr lvl="0">
              <a:spcBef>
                <a:spcPts val="600"/>
              </a:spcBef>
              <a:spcAft>
                <a:spcPts val="1800"/>
              </a:spcAft>
            </a:pPr>
            <a:r>
              <a:rPr lang="en-US" dirty="0"/>
              <a:t>Partnerships</a:t>
            </a:r>
          </a:p>
          <a:p>
            <a:pPr lvl="0">
              <a:spcBef>
                <a:spcPts val="600"/>
              </a:spcBef>
              <a:spcAft>
                <a:spcPts val="1800"/>
              </a:spcAft>
            </a:pPr>
            <a:r>
              <a:rPr lang="en-ZA" dirty="0"/>
              <a:t>Key Resources</a:t>
            </a:r>
          </a:p>
          <a:p>
            <a:endParaRPr lang="en-ZA" dirty="0"/>
          </a:p>
        </p:txBody>
      </p:sp>
      <p:sp>
        <p:nvSpPr>
          <p:cNvPr id="250" name="Google Shape;250;p33"/>
          <p:cNvSpPr txBox="1">
            <a:spLocks noGrp="1"/>
          </p:cNvSpPr>
          <p:nvPr>
            <p:ph type="title"/>
          </p:nvPr>
        </p:nvSpPr>
        <p:spPr/>
        <p:txBody>
          <a:bodyPr/>
          <a:lstStyle/>
          <a:p>
            <a:pPr lvl="0"/>
            <a:r>
              <a:rPr lang="en-ZA"/>
              <a:t>Presentation Outline</a:t>
            </a:r>
            <a:endParaRPr lang="en-ZA" dirty="0"/>
          </a:p>
        </p:txBody>
      </p:sp>
      <p:sp>
        <p:nvSpPr>
          <p:cNvPr id="251" name="Google Shape;251;p33"/>
          <p:cNvSpPr/>
          <p:nvPr/>
        </p:nvSpPr>
        <p:spPr>
          <a:xfrm>
            <a:off x="723900" y="1523999"/>
            <a:ext cx="7696200" cy="579120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lt2"/>
              </a:buClr>
              <a:buSzPts val="1800"/>
              <a:buFont typeface="Noto Sans Symbols"/>
              <a:buChar char="▪"/>
            </a:pPr>
            <a:endParaRPr dirty="0"/>
          </a:p>
        </p:txBody>
      </p:sp>
      <p:pic>
        <p:nvPicPr>
          <p:cNvPr id="5" name="Picture 4">
            <a:extLst>
              <a:ext uri="{FF2B5EF4-FFF2-40B4-BE49-F238E27FC236}">
                <a16:creationId xmlns:a16="http://schemas.microsoft.com/office/drawing/2014/main" xmlns="" id="{1683410D-EF80-4A75-A0D5-75718DF8DC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42791" y="1116342"/>
            <a:ext cx="3693946" cy="2462631"/>
          </a:xfrm>
          <a:prstGeom prst="rect">
            <a:avLst/>
          </a:prstGeom>
        </p:spPr>
      </p:pic>
      <p:pic>
        <p:nvPicPr>
          <p:cNvPr id="6" name="Picture 5">
            <a:extLst>
              <a:ext uri="{FF2B5EF4-FFF2-40B4-BE49-F238E27FC236}">
                <a16:creationId xmlns:a16="http://schemas.microsoft.com/office/drawing/2014/main" xmlns="" id="{EF2EF058-9433-4E66-9E17-BA612B18654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2791" y="3707142"/>
            <a:ext cx="3693946" cy="2462631"/>
          </a:xfrm>
          <a:prstGeom prst="rect">
            <a:avLst/>
          </a:prstGeom>
        </p:spPr>
      </p:pic>
    </p:spTree>
    <p:extLst>
      <p:ext uri="{BB962C8B-B14F-4D97-AF65-F5344CB8AC3E}">
        <p14:creationId xmlns:p14="http://schemas.microsoft.com/office/powerpoint/2010/main" val="88043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numCol="1">
            <a:noAutofit/>
          </a:bodyPr>
          <a:lstStyle/>
          <a:p>
            <a:r>
              <a:rPr lang="en-US" dirty="0"/>
              <a:t>USAID TradeHub Overview and Strategic Objectives</a:t>
            </a:r>
            <a:endParaRPr lang="en-ZA" altLang="en-ZA" dirty="0">
              <a:solidFill>
                <a:schemeClr val="bg1"/>
              </a:solidFill>
            </a:endParaRPr>
          </a:p>
        </p:txBody>
      </p:sp>
      <p:sp>
        <p:nvSpPr>
          <p:cNvPr id="4" name="Slide Number Placeholder 3"/>
          <p:cNvSpPr>
            <a:spLocks noGrp="1"/>
          </p:cNvSpPr>
          <p:nvPr>
            <p:ph type="sldNum" sz="quarter" idx="12"/>
          </p:nvPr>
        </p:nvSpPr>
        <p:spPr/>
        <p:txBody>
          <a:bodyPr numCol="1"/>
          <a:lstStyle/>
          <a:p>
            <a:fld id="{42782948-4DBE-204D-AB9E-B65E067054AE}" type="slidenum">
              <a:rPr lang="en-US" smtClean="0"/>
              <a:pPr/>
              <a:t>3</a:t>
            </a:fld>
            <a:endParaRPr lang="en-US"/>
          </a:p>
        </p:txBody>
      </p:sp>
    </p:spTree>
    <p:extLst>
      <p:ext uri="{BB962C8B-B14F-4D97-AF65-F5344CB8AC3E}">
        <p14:creationId xmlns:p14="http://schemas.microsoft.com/office/powerpoint/2010/main" val="28152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13B6428-04AC-40D4-934D-71B1C761B0B2}"/>
              </a:ext>
            </a:extLst>
          </p:cNvPr>
          <p:cNvSpPr txBox="1"/>
          <p:nvPr/>
        </p:nvSpPr>
        <p:spPr>
          <a:xfrm>
            <a:off x="685800" y="899396"/>
            <a:ext cx="4240924" cy="396712"/>
          </a:xfrm>
          <a:prstGeom prst="rect">
            <a:avLst/>
          </a:prstGeom>
          <a:noFill/>
        </p:spPr>
        <p:txBody>
          <a:bodyPr wrap="square" rtlCol="0">
            <a:spAutoFit/>
          </a:bodyPr>
          <a:lstStyle/>
          <a:p>
            <a:pPr>
              <a:lnSpc>
                <a:spcPct val="120000"/>
              </a:lnSpc>
            </a:pPr>
            <a:endParaRPr lang="en-US" b="1" dirty="0">
              <a:solidFill>
                <a:schemeClr val="accent4"/>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l="4060" t="10460" r="13292" b="8842"/>
          <a:stretch/>
        </p:blipFill>
        <p:spPr>
          <a:xfrm>
            <a:off x="3962400" y="2156411"/>
            <a:ext cx="4840112" cy="3733800"/>
          </a:xfrm>
          <a:prstGeom prst="rect">
            <a:avLst/>
          </a:prstGeom>
          <a:ln w="28575">
            <a:noFill/>
          </a:ln>
        </p:spPr>
      </p:pic>
      <p:sp>
        <p:nvSpPr>
          <p:cNvPr id="4" name="Content Placeholder 3"/>
          <p:cNvSpPr>
            <a:spLocks noGrp="1"/>
          </p:cNvSpPr>
          <p:nvPr>
            <p:ph idx="1"/>
          </p:nvPr>
        </p:nvSpPr>
        <p:spPr>
          <a:xfrm>
            <a:off x="685800" y="1600200"/>
            <a:ext cx="3886200" cy="4572000"/>
          </a:xfrm>
        </p:spPr>
        <p:txBody>
          <a:bodyPr/>
          <a:lstStyle/>
          <a:p>
            <a:r>
              <a:rPr lang="en-US" dirty="0"/>
              <a:t>The USAID TradeHub works to increase sustainable economic growth, global export competitiveness, and trade in Southern Africa by: </a:t>
            </a:r>
          </a:p>
          <a:p>
            <a:r>
              <a:rPr lang="en-US" dirty="0"/>
              <a:t>Increasing exports from Southern African countries to South Africa and the United States under the African Growth and Opportunity Act (AGOA).</a:t>
            </a:r>
          </a:p>
          <a:p>
            <a:r>
              <a:rPr lang="en-US" dirty="0"/>
              <a:t>Boosting capital and technology flows from South Africa to other southern African countries.</a:t>
            </a:r>
          </a:p>
          <a:p>
            <a:endParaRPr lang="en-ZA" dirty="0"/>
          </a:p>
        </p:txBody>
      </p:sp>
      <p:sp>
        <p:nvSpPr>
          <p:cNvPr id="2" name="Title 1"/>
          <p:cNvSpPr>
            <a:spLocks noGrp="1"/>
          </p:cNvSpPr>
          <p:nvPr>
            <p:ph type="title"/>
          </p:nvPr>
        </p:nvSpPr>
        <p:spPr/>
        <p:txBody>
          <a:bodyPr/>
          <a:lstStyle/>
          <a:p>
            <a:r>
              <a:rPr lang="en-US" dirty="0"/>
              <a:t>USAID TradeHub Objectives</a:t>
            </a:r>
            <a:endParaRPr lang="en-ZA" dirty="0"/>
          </a:p>
        </p:txBody>
      </p:sp>
    </p:spTree>
    <p:extLst>
      <p:ext uri="{BB962C8B-B14F-4D97-AF65-F5344CB8AC3E}">
        <p14:creationId xmlns:p14="http://schemas.microsoft.com/office/powerpoint/2010/main" val="258267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827782"/>
            <a:ext cx="6324600" cy="1077218"/>
          </a:xfrm>
        </p:spPr>
        <p:txBody>
          <a:bodyPr/>
          <a:lstStyle/>
          <a:p>
            <a:r>
              <a:rPr lang="en-US" altLang="en-ZA" dirty="0"/>
              <a:t>USAID TradeHub Support Towards Sustainable Utilization of AGOA</a:t>
            </a:r>
            <a:endParaRPr lang="en-ZA" altLang="en-ZA" dirty="0"/>
          </a:p>
        </p:txBody>
      </p:sp>
      <p:sp>
        <p:nvSpPr>
          <p:cNvPr id="4" name="Slide Number Placeholder 3"/>
          <p:cNvSpPr>
            <a:spLocks noGrp="1"/>
          </p:cNvSpPr>
          <p:nvPr>
            <p:ph type="sldNum" sz="quarter" idx="12"/>
          </p:nvPr>
        </p:nvSpPr>
        <p:spPr/>
        <p:txBody>
          <a:bodyPr/>
          <a:lstStyle/>
          <a:p>
            <a:fld id="{42782948-4DBE-204D-AB9E-B65E067054AE}" type="slidenum">
              <a:rPr lang="en-US" smtClean="0"/>
              <a:pPr/>
              <a:t>5</a:t>
            </a:fld>
            <a:endParaRPr lang="en-US"/>
          </a:p>
        </p:txBody>
      </p:sp>
    </p:spTree>
    <p:extLst>
      <p:ext uri="{BB962C8B-B14F-4D97-AF65-F5344CB8AC3E}">
        <p14:creationId xmlns:p14="http://schemas.microsoft.com/office/powerpoint/2010/main" val="4492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059285"/>
            <a:ext cx="7086600" cy="5798715"/>
          </a:xfrm>
        </p:spPr>
        <p:txBody>
          <a:bodyPr>
            <a:noAutofit/>
          </a:bodyPr>
          <a:lstStyle/>
          <a:p>
            <a:pPr>
              <a:lnSpc>
                <a:spcPct val="120000"/>
              </a:lnSpc>
              <a:spcBef>
                <a:spcPts val="600"/>
              </a:spcBef>
              <a:spcAft>
                <a:spcPts val="600"/>
              </a:spcAft>
            </a:pPr>
            <a:r>
              <a:rPr lang="en-US" sz="1650" b="1" dirty="0"/>
              <a:t>Albert Scott LLC/Amazon</a:t>
            </a:r>
          </a:p>
          <a:p>
            <a:pPr lvl="1">
              <a:lnSpc>
                <a:spcPct val="120000"/>
              </a:lnSpc>
              <a:spcAft>
                <a:spcPts val="600"/>
              </a:spcAft>
            </a:pPr>
            <a:r>
              <a:rPr lang="en-US" sz="1650" dirty="0"/>
              <a:t>Five firms supported in pilot; one from Eastern Cape (</a:t>
            </a:r>
            <a:r>
              <a:rPr lang="en-US" sz="1650" dirty="0" err="1"/>
              <a:t>COTi</a:t>
            </a:r>
            <a:endParaRPr lang="en-US" sz="1650" dirty="0"/>
          </a:p>
          <a:p>
            <a:pPr marL="454025" lvl="1" indent="0">
              <a:lnSpc>
                <a:spcPct val="120000"/>
              </a:lnSpc>
              <a:spcAft>
                <a:spcPts val="600"/>
              </a:spcAft>
              <a:buNone/>
            </a:pPr>
            <a:r>
              <a:rPr lang="en-US" sz="1650" dirty="0"/>
              <a:t>Chocolate)</a:t>
            </a:r>
          </a:p>
          <a:p>
            <a:pPr lvl="1">
              <a:lnSpc>
                <a:spcPct val="120000"/>
              </a:lnSpc>
              <a:spcAft>
                <a:spcPts val="600"/>
              </a:spcAft>
            </a:pPr>
            <a:r>
              <a:rPr lang="en-US" sz="1650" dirty="0"/>
              <a:t>21 firms in total to be supported in ‘First Wave’ (March 2021)</a:t>
            </a:r>
          </a:p>
          <a:p>
            <a:pPr lvl="1">
              <a:lnSpc>
                <a:spcPct val="120000"/>
              </a:lnSpc>
              <a:spcAft>
                <a:spcPts val="600"/>
              </a:spcAft>
            </a:pPr>
            <a:r>
              <a:rPr lang="en-US" sz="1650" dirty="0"/>
              <a:t>Targeting 19 firms in ‘Second Wave’ (April-June 2021)</a:t>
            </a:r>
          </a:p>
          <a:p>
            <a:pPr>
              <a:lnSpc>
                <a:spcPct val="120000"/>
              </a:lnSpc>
              <a:spcBef>
                <a:spcPts val="600"/>
              </a:spcBef>
              <a:spcAft>
                <a:spcPts val="600"/>
              </a:spcAft>
            </a:pPr>
            <a:r>
              <a:rPr lang="en-US" sz="1650" dirty="0"/>
              <a:t> </a:t>
            </a:r>
            <a:r>
              <a:rPr lang="en-US" sz="1650" b="1" dirty="0"/>
              <a:t>Informa Markets</a:t>
            </a:r>
          </a:p>
          <a:p>
            <a:pPr lvl="1">
              <a:lnSpc>
                <a:spcPct val="120000"/>
              </a:lnSpc>
              <a:spcAft>
                <a:spcPts val="600"/>
              </a:spcAft>
            </a:pPr>
            <a:r>
              <a:rPr lang="en-US" sz="1650" dirty="0"/>
              <a:t>Listing ingredients suppliers on SupplySide Network </a:t>
            </a:r>
          </a:p>
          <a:p>
            <a:pPr marL="454025" lvl="1" indent="0">
              <a:lnSpc>
                <a:spcPct val="120000"/>
              </a:lnSpc>
              <a:spcAft>
                <a:spcPts val="600"/>
              </a:spcAft>
              <a:buNone/>
            </a:pPr>
            <a:r>
              <a:rPr lang="en-US" sz="1650" dirty="0"/>
              <a:t>365 platform</a:t>
            </a:r>
          </a:p>
          <a:p>
            <a:pPr>
              <a:lnSpc>
                <a:spcPct val="120000"/>
              </a:lnSpc>
              <a:spcBef>
                <a:spcPts val="600"/>
              </a:spcBef>
              <a:spcAft>
                <a:spcPts val="600"/>
              </a:spcAft>
            </a:pPr>
            <a:r>
              <a:rPr lang="en-US" sz="1650" b="1" dirty="0"/>
              <a:t>Organic Trade Association (OTA, USA) </a:t>
            </a:r>
          </a:p>
          <a:p>
            <a:pPr lvl="1">
              <a:lnSpc>
                <a:spcPct val="120000"/>
              </a:lnSpc>
              <a:spcAft>
                <a:spcPts val="600"/>
              </a:spcAft>
            </a:pPr>
            <a:r>
              <a:rPr lang="en-US" sz="1650" dirty="0"/>
              <a:t>Joint Organics webinar with Ecocert Southern Africa</a:t>
            </a:r>
          </a:p>
          <a:p>
            <a:pPr lvl="1">
              <a:lnSpc>
                <a:spcPct val="120000"/>
              </a:lnSpc>
              <a:spcAft>
                <a:spcPts val="600"/>
              </a:spcAft>
            </a:pPr>
            <a:r>
              <a:rPr lang="en-US" sz="1650" dirty="0"/>
              <a:t>Listing U.S. National Organic Program (NOP)</a:t>
            </a:r>
          </a:p>
          <a:p>
            <a:pPr lvl="1">
              <a:lnSpc>
                <a:spcPct val="120000"/>
              </a:lnSpc>
              <a:spcAft>
                <a:spcPts val="600"/>
              </a:spcAft>
            </a:pPr>
            <a:r>
              <a:rPr lang="en-US" sz="1650" dirty="0"/>
              <a:t>Certified companies in FindOrganic online directory</a:t>
            </a:r>
          </a:p>
          <a:p>
            <a:pPr lvl="1"/>
            <a:endParaRPr lang="en-US" sz="1650" dirty="0"/>
          </a:p>
          <a:p>
            <a:pPr marL="0" indent="0">
              <a:buNone/>
            </a:pPr>
            <a:r>
              <a:rPr lang="en-US" sz="1650" b="1" dirty="0"/>
              <a:t>Others:  </a:t>
            </a:r>
            <a:r>
              <a:rPr lang="en-US" sz="1650" dirty="0"/>
              <a:t>Africa Trade Platform, Messe Frankfurt</a:t>
            </a:r>
          </a:p>
        </p:txBody>
      </p:sp>
      <p:sp>
        <p:nvSpPr>
          <p:cNvPr id="4" name="Slide Number Placeholder 3"/>
          <p:cNvSpPr>
            <a:spLocks noGrp="1"/>
          </p:cNvSpPr>
          <p:nvPr>
            <p:ph type="sldNum" sz="quarter" idx="4"/>
          </p:nvPr>
        </p:nvSpPr>
        <p:spPr/>
        <p:txBody>
          <a:bodyPr/>
          <a:lstStyle/>
          <a:p>
            <a:pPr lvl="0"/>
            <a:fld id="{42782948-4DBE-204D-AB9E-B65E067054AE}" type="slidenum">
              <a:rPr lang="en-US" noProof="0" smtClean="0"/>
              <a:pPr lvl="0"/>
              <a:t>6</a:t>
            </a:fld>
            <a:endParaRPr lang="en-US" noProof="0"/>
          </a:p>
        </p:txBody>
      </p:sp>
      <p:sp>
        <p:nvSpPr>
          <p:cNvPr id="9" name="Title 2">
            <a:extLst>
              <a:ext uri="{FF2B5EF4-FFF2-40B4-BE49-F238E27FC236}">
                <a16:creationId xmlns:a16="http://schemas.microsoft.com/office/drawing/2014/main" xmlns="" id="{C2F5579D-3E8E-44A7-ADBF-FC3A9789592F}"/>
              </a:ext>
            </a:extLst>
          </p:cNvPr>
          <p:cNvSpPr>
            <a:spLocks noGrp="1"/>
          </p:cNvSpPr>
          <p:nvPr>
            <p:ph type="title"/>
          </p:nvPr>
        </p:nvSpPr>
        <p:spPr>
          <a:xfrm>
            <a:off x="152400" y="22446"/>
            <a:ext cx="8783906" cy="892552"/>
          </a:xfrm>
        </p:spPr>
        <p:txBody>
          <a:bodyPr/>
          <a:lstStyle/>
          <a:p>
            <a:r>
              <a:rPr lang="en-US" sz="2600" dirty="0"/>
              <a:t>Engage Trade Promotion Service Providers to Support Online Listings </a:t>
            </a:r>
          </a:p>
        </p:txBody>
      </p:sp>
      <p:pic>
        <p:nvPicPr>
          <p:cNvPr id="5" name="Picture 4" descr="7 Effective Link Building Tactics for Ecommerce Brands">
            <a:extLst>
              <a:ext uri="{FF2B5EF4-FFF2-40B4-BE49-F238E27FC236}">
                <a16:creationId xmlns:a16="http://schemas.microsoft.com/office/drawing/2014/main" xmlns="" id="{62B18238-851E-4B88-B378-551FC8DBA53C}"/>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310666" y="1252409"/>
            <a:ext cx="2625640" cy="1666357"/>
          </a:xfrm>
          <a:prstGeom prst="rect">
            <a:avLst/>
          </a:prstGeom>
          <a:noFill/>
          <a:ln w="12700">
            <a:solidFill>
              <a:schemeClr val="bg1"/>
            </a:solidFill>
          </a:ln>
        </p:spPr>
      </p:pic>
      <p:pic>
        <p:nvPicPr>
          <p:cNvPr id="6" name="Picture 5">
            <a:extLst>
              <a:ext uri="{FF2B5EF4-FFF2-40B4-BE49-F238E27FC236}">
                <a16:creationId xmlns:a16="http://schemas.microsoft.com/office/drawing/2014/main" xmlns="" id="{BD1719CB-985A-416F-A3C5-4A8E79314B4C}"/>
              </a:ext>
            </a:extLst>
          </p:cNvPr>
          <p:cNvPicPr>
            <a:picLocks noChangeAspect="1"/>
          </p:cNvPicPr>
          <p:nvPr/>
        </p:nvPicPr>
        <p:blipFill>
          <a:blip r:embed="rId3"/>
          <a:stretch>
            <a:fillRect/>
          </a:stretch>
        </p:blipFill>
        <p:spPr>
          <a:xfrm>
            <a:off x="6310666" y="2971801"/>
            <a:ext cx="2625640" cy="1742556"/>
          </a:xfrm>
          <a:prstGeom prst="rect">
            <a:avLst/>
          </a:prstGeom>
          <a:ln w="12700">
            <a:solidFill>
              <a:schemeClr val="bg1"/>
            </a:solidFill>
          </a:ln>
        </p:spPr>
      </p:pic>
      <p:pic>
        <p:nvPicPr>
          <p:cNvPr id="10" name="Picture 9">
            <a:extLst>
              <a:ext uri="{FF2B5EF4-FFF2-40B4-BE49-F238E27FC236}">
                <a16:creationId xmlns:a16="http://schemas.microsoft.com/office/drawing/2014/main" xmlns="" id="{B2B0F4C3-F320-417C-9CF2-2122622865C0}"/>
              </a:ext>
            </a:extLst>
          </p:cNvPr>
          <p:cNvPicPr>
            <a:picLocks noChangeAspect="1"/>
          </p:cNvPicPr>
          <p:nvPr/>
        </p:nvPicPr>
        <p:blipFill>
          <a:blip r:embed="rId4"/>
          <a:stretch>
            <a:fillRect/>
          </a:stretch>
        </p:blipFill>
        <p:spPr>
          <a:xfrm>
            <a:off x="6310666" y="4876800"/>
            <a:ext cx="2625080" cy="1643789"/>
          </a:xfrm>
          <a:prstGeom prst="rect">
            <a:avLst/>
          </a:prstGeom>
          <a:ln w="12700">
            <a:solidFill>
              <a:schemeClr val="bg1"/>
            </a:solidFill>
          </a:ln>
        </p:spPr>
      </p:pic>
    </p:spTree>
    <p:extLst>
      <p:ext uri="{BB962C8B-B14F-4D97-AF65-F5344CB8AC3E}">
        <p14:creationId xmlns:p14="http://schemas.microsoft.com/office/powerpoint/2010/main" val="34124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500"/>
                                        <p:tgtEl>
                                          <p:spTgt spid="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left)">
                                      <p:cBhvr>
                                        <p:cTn id="16" dur="500"/>
                                        <p:tgtEl>
                                          <p:spTgt spid="8">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left)">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left)">
                                      <p:cBhvr>
                                        <p:cTn id="24" dur="500"/>
                                        <p:tgtEl>
                                          <p:spTgt spid="8">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left)">
                                      <p:cBhvr>
                                        <p:cTn id="27" dur="500"/>
                                        <p:tgtEl>
                                          <p:spTgt spid="8">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wipe(left)">
                                      <p:cBhvr>
                                        <p:cTn id="30" dur="500"/>
                                        <p:tgtEl>
                                          <p:spTgt spid="8">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left)">
                                      <p:cBhvr>
                                        <p:cTn id="35" dur="500"/>
                                        <p:tgtEl>
                                          <p:spTgt spid="8">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left)">
                                      <p:cBhvr>
                                        <p:cTn id="38" dur="500"/>
                                        <p:tgtEl>
                                          <p:spTgt spid="8">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wipe(left)">
                                      <p:cBhvr>
                                        <p:cTn id="41" dur="500"/>
                                        <p:tgtEl>
                                          <p:spTgt spid="8">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
                                            <p:txEl>
                                              <p:pRg st="11" end="11"/>
                                            </p:txEl>
                                          </p:spTgt>
                                        </p:tgtEl>
                                        <p:attrNameLst>
                                          <p:attrName>style.visibility</p:attrName>
                                        </p:attrNameLst>
                                      </p:cBhvr>
                                      <p:to>
                                        <p:strVal val="visible"/>
                                      </p:to>
                                    </p:set>
                                    <p:animEffect transition="in" filter="wipe(left)">
                                      <p:cBhvr>
                                        <p:cTn id="44" dur="500"/>
                                        <p:tgtEl>
                                          <p:spTgt spid="8">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xEl>
                                              <p:pRg st="13" end="13"/>
                                            </p:txEl>
                                          </p:spTgt>
                                        </p:tgtEl>
                                        <p:attrNameLst>
                                          <p:attrName>style.visibility</p:attrName>
                                        </p:attrNameLst>
                                      </p:cBhvr>
                                      <p:to>
                                        <p:strVal val="visible"/>
                                      </p:to>
                                    </p:set>
                                    <p:animEffect transition="in" filter="wipe(left)">
                                      <p:cBhvr>
                                        <p:cTn id="49"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5800" y="1600200"/>
            <a:ext cx="5334000" cy="4724400"/>
          </a:xfrm>
        </p:spPr>
        <p:txBody>
          <a:bodyPr>
            <a:normAutofit/>
          </a:bodyPr>
          <a:lstStyle/>
          <a:p>
            <a:pPr>
              <a:spcAft>
                <a:spcPts val="600"/>
              </a:spcAft>
            </a:pPr>
            <a:r>
              <a:rPr lang="en-US" sz="1800" dirty="0"/>
              <a:t>Specialty Food Live</a:t>
            </a:r>
          </a:p>
          <a:p>
            <a:pPr lvl="1"/>
            <a:r>
              <a:rPr lang="en-US" sz="1600" dirty="0"/>
              <a:t>COTi Chocolate</a:t>
            </a:r>
          </a:p>
          <a:p>
            <a:pPr>
              <a:spcAft>
                <a:spcPts val="600"/>
              </a:spcAft>
            </a:pPr>
            <a:r>
              <a:rPr lang="en-US" sz="1800" dirty="0"/>
              <a:t>Institute of Food Technologists (IFT), 2019</a:t>
            </a:r>
          </a:p>
          <a:p>
            <a:pPr lvl="1"/>
            <a:r>
              <a:rPr lang="en-US" sz="1600" dirty="0"/>
              <a:t>Marina Sea Salt</a:t>
            </a:r>
          </a:p>
          <a:p>
            <a:pPr>
              <a:spcBef>
                <a:spcPts val="600"/>
              </a:spcBef>
            </a:pPr>
            <a:r>
              <a:rPr lang="en-US" sz="1800" dirty="0"/>
              <a:t>Handbag &amp; Leather Accessories event, Nov. 2020</a:t>
            </a:r>
          </a:p>
          <a:p>
            <a:pPr>
              <a:spcBef>
                <a:spcPts val="600"/>
              </a:spcBef>
            </a:pPr>
            <a:r>
              <a:rPr lang="en-US" sz="1800" dirty="0"/>
              <a:t>MAGIC Show,  August 2021</a:t>
            </a:r>
          </a:p>
          <a:p>
            <a:pPr>
              <a:spcBef>
                <a:spcPts val="600"/>
              </a:spcBef>
            </a:pPr>
            <a:r>
              <a:rPr lang="en-US" sz="1800" dirty="0"/>
              <a:t>Summer Fancy Food Show, September 27-29, 2021</a:t>
            </a:r>
          </a:p>
          <a:p>
            <a:pPr>
              <a:spcBef>
                <a:spcPts val="600"/>
              </a:spcBef>
            </a:pPr>
            <a:r>
              <a:rPr lang="en-US" sz="1800" dirty="0"/>
              <a:t>All Fashion (Cape Town)</a:t>
            </a:r>
          </a:p>
          <a:p>
            <a:endParaRPr lang="en-US" sz="1800" dirty="0"/>
          </a:p>
        </p:txBody>
      </p:sp>
      <p:sp>
        <p:nvSpPr>
          <p:cNvPr id="4" name="Slide Number Placeholder 3"/>
          <p:cNvSpPr>
            <a:spLocks noGrp="1"/>
          </p:cNvSpPr>
          <p:nvPr>
            <p:ph type="sldNum" sz="quarter" idx="4"/>
          </p:nvPr>
        </p:nvSpPr>
        <p:spPr/>
        <p:txBody>
          <a:bodyPr/>
          <a:lstStyle/>
          <a:p>
            <a:pPr lvl="0"/>
            <a:fld id="{42782948-4DBE-204D-AB9E-B65E067054AE}" type="slidenum">
              <a:rPr lang="en-US" noProof="0" smtClean="0"/>
              <a:pPr lvl="0"/>
              <a:t>7</a:t>
            </a:fld>
            <a:endParaRPr lang="en-US" noProof="0"/>
          </a:p>
        </p:txBody>
      </p:sp>
      <p:sp>
        <p:nvSpPr>
          <p:cNvPr id="9" name="Title 2">
            <a:extLst>
              <a:ext uri="{FF2B5EF4-FFF2-40B4-BE49-F238E27FC236}">
                <a16:creationId xmlns:a16="http://schemas.microsoft.com/office/drawing/2014/main" xmlns="" id="{C2F5579D-3E8E-44A7-ADBF-FC3A9789592F}"/>
              </a:ext>
            </a:extLst>
          </p:cNvPr>
          <p:cNvSpPr>
            <a:spLocks noGrp="1"/>
          </p:cNvSpPr>
          <p:nvPr>
            <p:ph type="title"/>
          </p:nvPr>
        </p:nvSpPr>
        <p:spPr>
          <a:xfrm>
            <a:off x="685800" y="322795"/>
            <a:ext cx="7772400" cy="914400"/>
          </a:xfrm>
        </p:spPr>
        <p:txBody>
          <a:bodyPr/>
          <a:lstStyle/>
          <a:p>
            <a:r>
              <a:rPr lang="en-US"/>
              <a:t>Trade Shows Participation</a:t>
            </a:r>
            <a:endParaRPr lang="en-US" dirty="0"/>
          </a:p>
        </p:txBody>
      </p:sp>
      <p:pic>
        <p:nvPicPr>
          <p:cNvPr id="1026" name="Picture 2">
            <a:extLst>
              <a:ext uri="{FF2B5EF4-FFF2-40B4-BE49-F238E27FC236}">
                <a16:creationId xmlns:a16="http://schemas.microsoft.com/office/drawing/2014/main" xmlns="" id="{FC7D287F-A3D2-4FD1-A906-7D8697298EF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222146" y="5794923"/>
            <a:ext cx="2783490" cy="91243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49AAE4DD-F22D-45B4-9378-95FB60138343}"/>
              </a:ext>
            </a:extLst>
          </p:cNvPr>
          <p:cNvPicPr/>
          <p:nvPr/>
        </p:nvPicPr>
        <p:blipFill rotWithShape="1">
          <a:blip r:embed="rId3" r:link="rId4" cstate="print">
            <a:extLst>
              <a:ext uri="{28A0092B-C50C-407E-A947-70E740481C1C}">
                <a14:useLocalDpi xmlns:a14="http://schemas.microsoft.com/office/drawing/2010/main"/>
              </a:ext>
            </a:extLst>
          </a:blip>
          <a:srcRect/>
          <a:stretch>
            <a:fillRect/>
          </a:stretch>
        </p:blipFill>
        <p:spPr bwMode="auto">
          <a:xfrm>
            <a:off x="6215882" y="146531"/>
            <a:ext cx="2775718" cy="2961771"/>
          </a:xfrm>
          <a:prstGeom prst="rect">
            <a:avLst/>
          </a:prstGeom>
          <a:noFill/>
          <a:ln w="12700">
            <a:solidFill>
              <a:schemeClr val="bg1"/>
            </a:solidFill>
          </a:ln>
        </p:spPr>
      </p:pic>
      <p:pic>
        <p:nvPicPr>
          <p:cNvPr id="10" name="Picture 9">
            <a:extLst>
              <a:ext uri="{FF2B5EF4-FFF2-40B4-BE49-F238E27FC236}">
                <a16:creationId xmlns:a16="http://schemas.microsoft.com/office/drawing/2014/main" xmlns="" id="{84AB5665-24CF-498C-A5F5-1937CD3FDBE7}"/>
              </a:ext>
            </a:extLst>
          </p:cNvPr>
          <p:cNvPicPr/>
          <p:nvPr/>
        </p:nvPicPr>
        <p:blipFill rotWithShape="1">
          <a:blip r:embed="rId5" r:link="rId6" cstate="print">
            <a:extLst>
              <a:ext uri="{28A0092B-C50C-407E-A947-70E740481C1C}">
                <a14:useLocalDpi xmlns:a14="http://schemas.microsoft.com/office/drawing/2010/main"/>
              </a:ext>
            </a:extLst>
          </a:blip>
          <a:srcRect/>
          <a:stretch>
            <a:fillRect/>
          </a:stretch>
        </p:blipFill>
        <p:spPr bwMode="auto">
          <a:xfrm>
            <a:off x="6209774" y="3157090"/>
            <a:ext cx="2785683" cy="2565583"/>
          </a:xfrm>
          <a:prstGeom prst="rect">
            <a:avLst/>
          </a:prstGeom>
          <a:noFill/>
          <a:ln w="12700">
            <a:solidFill>
              <a:schemeClr val="bg1"/>
            </a:solidFill>
          </a:ln>
        </p:spPr>
      </p:pic>
    </p:spTree>
    <p:extLst>
      <p:ext uri="{BB962C8B-B14F-4D97-AF65-F5344CB8AC3E}">
        <p14:creationId xmlns:p14="http://schemas.microsoft.com/office/powerpoint/2010/main" val="62246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wipe(left)">
                                      <p:cBhvr>
                                        <p:cTn id="28" dur="500"/>
                                        <p:tgtEl>
                                          <p:spTgt spid="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wipe(left)">
                                      <p:cBhvr>
                                        <p:cTn id="33" dur="500"/>
                                        <p:tgtEl>
                                          <p:spTgt spid="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wipe(left)">
                                      <p:cBhvr>
                                        <p:cTn id="3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600200"/>
            <a:ext cx="7772400" cy="4572000"/>
          </a:xfrm>
        </p:spPr>
        <p:txBody>
          <a:bodyPr/>
          <a:lstStyle/>
          <a:p>
            <a:r>
              <a:rPr lang="en-US" dirty="0"/>
              <a:t>Food and Drug Administration (FDA) Registration</a:t>
            </a:r>
          </a:p>
          <a:p>
            <a:endParaRPr lang="en-US" dirty="0"/>
          </a:p>
          <a:p>
            <a:r>
              <a:rPr lang="en-US" dirty="0"/>
              <a:t>FDA Labeling Review </a:t>
            </a:r>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pPr lvl="0"/>
            <a:fld id="{42782948-4DBE-204D-AB9E-B65E067054AE}" type="slidenum">
              <a:rPr lang="en-US" noProof="0" smtClean="0"/>
              <a:pPr lvl="0"/>
              <a:t>8</a:t>
            </a:fld>
            <a:endParaRPr lang="en-US" noProof="0"/>
          </a:p>
        </p:txBody>
      </p:sp>
      <p:sp>
        <p:nvSpPr>
          <p:cNvPr id="9" name="Title 2">
            <a:extLst>
              <a:ext uri="{FF2B5EF4-FFF2-40B4-BE49-F238E27FC236}">
                <a16:creationId xmlns:a16="http://schemas.microsoft.com/office/drawing/2014/main" xmlns="" id="{C2F5579D-3E8E-44A7-ADBF-FC3A9789592F}"/>
              </a:ext>
            </a:extLst>
          </p:cNvPr>
          <p:cNvSpPr>
            <a:spLocks noGrp="1"/>
          </p:cNvSpPr>
          <p:nvPr>
            <p:ph type="title"/>
          </p:nvPr>
        </p:nvSpPr>
        <p:spPr/>
        <p:txBody>
          <a:bodyPr/>
          <a:lstStyle/>
          <a:p>
            <a:r>
              <a:rPr lang="en-US"/>
              <a:t>U.S. FDA Compliance </a:t>
            </a:r>
            <a:endParaRPr lang="en-US" dirty="0"/>
          </a:p>
        </p:txBody>
      </p:sp>
      <p:pic>
        <p:nvPicPr>
          <p:cNvPr id="6" name="Picture 5" descr="A picture containing text&#10;&#10;Description automatically generated">
            <a:extLst>
              <a:ext uri="{FF2B5EF4-FFF2-40B4-BE49-F238E27FC236}">
                <a16:creationId xmlns:a16="http://schemas.microsoft.com/office/drawing/2014/main" xmlns="" id="{1599FD5F-57EA-4528-8D08-3552673522A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424" r="2720"/>
          <a:stretch/>
        </p:blipFill>
        <p:spPr>
          <a:xfrm>
            <a:off x="151304" y="3778002"/>
            <a:ext cx="5894261" cy="2728053"/>
          </a:xfrm>
          <a:prstGeom prst="rect">
            <a:avLst/>
          </a:prstGeom>
          <a:ln w="12700">
            <a:solidFill>
              <a:schemeClr val="bg1"/>
            </a:solidFill>
          </a:ln>
        </p:spPr>
      </p:pic>
      <p:pic>
        <p:nvPicPr>
          <p:cNvPr id="7" name="Picture 2" descr="Nutrition Facts Label - What">
            <a:extLst>
              <a:ext uri="{FF2B5EF4-FFF2-40B4-BE49-F238E27FC236}">
                <a16:creationId xmlns:a16="http://schemas.microsoft.com/office/drawing/2014/main" xmlns="" id="{74DB09BB-271E-4F82-91C3-EC8F016F92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7929" y="533400"/>
            <a:ext cx="2873672" cy="3158072"/>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 name="Picture 2" descr="Side-by-Side Comparison: Chart with a side-by-side comparison of the original nutrition facts label on the left and the new nutrition facts label on the right.">
            <a:extLst>
              <a:ext uri="{FF2B5EF4-FFF2-40B4-BE49-F238E27FC236}">
                <a16:creationId xmlns:a16="http://schemas.microsoft.com/office/drawing/2014/main" xmlns="" id="{9C4437AE-24A5-4D20-88BE-201DE4B5F9D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27376" y="3768554"/>
            <a:ext cx="2864224" cy="27432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24600" y="1295400"/>
            <a:ext cx="2667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Content Placeholder 7"/>
          <p:cNvSpPr>
            <a:spLocks noGrp="1"/>
          </p:cNvSpPr>
          <p:nvPr>
            <p:ph idx="1"/>
          </p:nvPr>
        </p:nvSpPr>
        <p:spPr>
          <a:xfrm>
            <a:off x="685800" y="1600200"/>
            <a:ext cx="5105400" cy="4572000"/>
          </a:xfrm>
        </p:spPr>
        <p:txBody>
          <a:bodyPr>
            <a:normAutofit fontScale="85000" lnSpcReduction="20000"/>
          </a:bodyPr>
          <a:lstStyle/>
          <a:p>
            <a:pPr>
              <a:lnSpc>
                <a:spcPct val="120000"/>
              </a:lnSpc>
              <a:spcBef>
                <a:spcPts val="300"/>
              </a:spcBef>
              <a:spcAft>
                <a:spcPts val="600"/>
              </a:spcAft>
            </a:pPr>
            <a:r>
              <a:rPr lang="en-US" dirty="0"/>
              <a:t>Ontdek</a:t>
            </a:r>
          </a:p>
          <a:p>
            <a:pPr lvl="1">
              <a:lnSpc>
                <a:spcPct val="120000"/>
              </a:lnSpc>
              <a:spcBef>
                <a:spcPts val="300"/>
              </a:spcBef>
              <a:spcAft>
                <a:spcPts val="600"/>
              </a:spcAft>
            </a:pPr>
            <a:r>
              <a:rPr lang="en-US" dirty="0"/>
              <a:t>Linkages with U.S. retailers and distributors</a:t>
            </a:r>
          </a:p>
          <a:p>
            <a:pPr>
              <a:lnSpc>
                <a:spcPct val="120000"/>
              </a:lnSpc>
              <a:spcBef>
                <a:spcPts val="300"/>
              </a:spcBef>
              <a:spcAft>
                <a:spcPts val="600"/>
              </a:spcAft>
            </a:pPr>
            <a:endParaRPr lang="en-US" dirty="0"/>
          </a:p>
          <a:p>
            <a:pPr>
              <a:lnSpc>
                <a:spcPct val="120000"/>
              </a:lnSpc>
              <a:spcBef>
                <a:spcPts val="300"/>
              </a:spcBef>
              <a:spcAft>
                <a:spcPts val="600"/>
              </a:spcAft>
            </a:pPr>
            <a:r>
              <a:rPr lang="en-US" dirty="0"/>
              <a:t>FFF Associates</a:t>
            </a:r>
          </a:p>
          <a:p>
            <a:pPr lvl="1">
              <a:lnSpc>
                <a:spcPct val="120000"/>
              </a:lnSpc>
              <a:spcBef>
                <a:spcPts val="300"/>
              </a:spcBef>
              <a:spcAft>
                <a:spcPts val="600"/>
              </a:spcAft>
            </a:pPr>
            <a:r>
              <a:rPr lang="en-US" dirty="0"/>
              <a:t>Linkages with U.S. ingredients importers: food and cosmetics ingredients</a:t>
            </a:r>
          </a:p>
          <a:p>
            <a:pPr>
              <a:lnSpc>
                <a:spcPct val="120000"/>
              </a:lnSpc>
              <a:spcBef>
                <a:spcPts val="300"/>
              </a:spcBef>
              <a:spcAft>
                <a:spcPts val="600"/>
              </a:spcAft>
            </a:pPr>
            <a:endParaRPr lang="en-US" dirty="0"/>
          </a:p>
          <a:p>
            <a:pPr>
              <a:lnSpc>
                <a:spcPct val="120000"/>
              </a:lnSpc>
              <a:spcBef>
                <a:spcPts val="300"/>
              </a:spcBef>
              <a:spcAft>
                <a:spcPts val="600"/>
              </a:spcAft>
            </a:pPr>
            <a:r>
              <a:rPr lang="en-US" dirty="0"/>
              <a:t>Bhavana World Projects</a:t>
            </a:r>
          </a:p>
          <a:p>
            <a:pPr lvl="1">
              <a:lnSpc>
                <a:spcPct val="120000"/>
              </a:lnSpc>
              <a:spcBef>
                <a:spcPts val="300"/>
              </a:spcBef>
              <a:spcAft>
                <a:spcPts val="600"/>
              </a:spcAft>
            </a:pPr>
            <a:r>
              <a:rPr lang="en-US" dirty="0"/>
              <a:t>Linkages with U.S. textiles and apparel buyers</a:t>
            </a:r>
          </a:p>
          <a:p>
            <a:pPr>
              <a:lnSpc>
                <a:spcPct val="120000"/>
              </a:lnSpc>
              <a:spcBef>
                <a:spcPts val="300"/>
              </a:spcBef>
              <a:spcAft>
                <a:spcPts val="600"/>
              </a:spcAft>
            </a:pPr>
            <a:endParaRPr lang="en-US" dirty="0"/>
          </a:p>
          <a:p>
            <a:pPr>
              <a:lnSpc>
                <a:spcPct val="120000"/>
              </a:lnSpc>
              <a:spcBef>
                <a:spcPts val="300"/>
              </a:spcBef>
              <a:spcAft>
                <a:spcPts val="600"/>
              </a:spcAft>
            </a:pPr>
            <a:r>
              <a:rPr lang="en-US" dirty="0"/>
              <a:t>Market Linkages Specialist:  Andres Saldias</a:t>
            </a:r>
          </a:p>
          <a:p>
            <a:pPr lvl="1">
              <a:lnSpc>
                <a:spcPct val="120000"/>
              </a:lnSpc>
              <a:spcBef>
                <a:spcPts val="300"/>
              </a:spcBef>
              <a:spcAft>
                <a:spcPts val="600"/>
              </a:spcAft>
            </a:pPr>
            <a:r>
              <a:rPr lang="en-US" dirty="0"/>
              <a:t>Linkages with U.S. textiles and apparel buyers</a:t>
            </a:r>
          </a:p>
          <a:p>
            <a:endParaRPr lang="en-US" dirty="0"/>
          </a:p>
          <a:p>
            <a:endParaRPr lang="en-US" dirty="0"/>
          </a:p>
        </p:txBody>
      </p:sp>
      <p:sp>
        <p:nvSpPr>
          <p:cNvPr id="4" name="Slide Number Placeholder 3"/>
          <p:cNvSpPr>
            <a:spLocks noGrp="1"/>
          </p:cNvSpPr>
          <p:nvPr>
            <p:ph type="sldNum" sz="quarter" idx="4"/>
          </p:nvPr>
        </p:nvSpPr>
        <p:spPr/>
        <p:txBody>
          <a:bodyPr/>
          <a:lstStyle/>
          <a:p>
            <a:pPr lvl="0"/>
            <a:fld id="{42782948-4DBE-204D-AB9E-B65E067054AE}" type="slidenum">
              <a:rPr lang="en-US" noProof="0" smtClean="0"/>
              <a:pPr lvl="0"/>
              <a:t>9</a:t>
            </a:fld>
            <a:endParaRPr lang="en-US" noProof="0"/>
          </a:p>
        </p:txBody>
      </p:sp>
      <p:sp>
        <p:nvSpPr>
          <p:cNvPr id="9" name="Title 2">
            <a:extLst>
              <a:ext uri="{FF2B5EF4-FFF2-40B4-BE49-F238E27FC236}">
                <a16:creationId xmlns:a16="http://schemas.microsoft.com/office/drawing/2014/main" xmlns="" id="{C2F5579D-3E8E-44A7-ADBF-FC3A9789592F}"/>
              </a:ext>
            </a:extLst>
          </p:cNvPr>
          <p:cNvSpPr>
            <a:spLocks noGrp="1"/>
          </p:cNvSpPr>
          <p:nvPr>
            <p:ph type="title"/>
          </p:nvPr>
        </p:nvSpPr>
        <p:spPr/>
        <p:txBody>
          <a:bodyPr/>
          <a:lstStyle/>
          <a:p>
            <a:r>
              <a:rPr lang="en-US"/>
              <a:t>U.S. Buyer-Seller Linkages</a:t>
            </a:r>
            <a:endParaRPr lang="en-US" dirty="0"/>
          </a:p>
        </p:txBody>
      </p:sp>
      <p:sp>
        <p:nvSpPr>
          <p:cNvPr id="6" name="AutoShape 2" descr="ONTEK_ALL whit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2711" y="1479047"/>
            <a:ext cx="1895384" cy="59055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l="-8972" r="-11039"/>
          <a:stretch/>
        </p:blipFill>
        <p:spPr>
          <a:xfrm>
            <a:off x="6398724" y="4000500"/>
            <a:ext cx="2073494" cy="751641"/>
          </a:xfrm>
          <a:prstGeom prst="rect">
            <a:avLst/>
          </a:prstGeom>
          <a:solidFill>
            <a:schemeClr val="bg1"/>
          </a:solidFill>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98724" y="2590800"/>
            <a:ext cx="2352434" cy="609600"/>
          </a:xfrm>
          <a:prstGeom prst="rect">
            <a:avLst/>
          </a:prstGeom>
        </p:spPr>
      </p:pic>
    </p:spTree>
    <p:extLst>
      <p:ext uri="{BB962C8B-B14F-4D97-AF65-F5344CB8AC3E}">
        <p14:creationId xmlns:p14="http://schemas.microsoft.com/office/powerpoint/2010/main" val="304896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500"/>
                                        <p:tgtEl>
                                          <p:spTgt spid="8">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left)">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wipe(left)">
                                      <p:cBhvr>
                                        <p:cTn id="23" dur="500"/>
                                        <p:tgtEl>
                                          <p:spTgt spid="8">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wipe(left)">
                                      <p:cBhvr>
                                        <p:cTn id="26" dur="500"/>
                                        <p:tgtEl>
                                          <p:spTgt spid="8">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wipe(left)">
                                      <p:cBhvr>
                                        <p:cTn id="31" dur="500"/>
                                        <p:tgtEl>
                                          <p:spTgt spid="8">
                                            <p:txEl>
                                              <p:pRg st="9" end="9"/>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xEl>
                                              <p:pRg st="10" end="10"/>
                                            </p:txEl>
                                          </p:spTgt>
                                        </p:tgtEl>
                                        <p:attrNameLst>
                                          <p:attrName>style.visibility</p:attrName>
                                        </p:attrNameLst>
                                      </p:cBhvr>
                                      <p:to>
                                        <p:strVal val="visible"/>
                                      </p:to>
                                    </p:set>
                                    <p:animEffect transition="in" filter="wipe(left)">
                                      <p:cBhvr>
                                        <p:cTn id="34"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4CFACCCBBCC941874F79AA5E15991B" ma:contentTypeVersion="13" ma:contentTypeDescription="Create a new document." ma:contentTypeScope="" ma:versionID="03680e4d44b58a9b092bd47386831ab4">
  <xsd:schema xmlns:xsd="http://www.w3.org/2001/XMLSchema" xmlns:xs="http://www.w3.org/2001/XMLSchema" xmlns:p="http://schemas.microsoft.com/office/2006/metadata/properties" xmlns:ns3="cfbd228b-74ce-404d-9dca-2586da5b5c7d" xmlns:ns4="309fefbb-22e8-4d96-b22d-ceec090457d6" targetNamespace="http://schemas.microsoft.com/office/2006/metadata/properties" ma:root="true" ma:fieldsID="fd04abc9aa4f8e00c5a90c21f6d43e68" ns3:_="" ns4:_="">
    <xsd:import namespace="cfbd228b-74ce-404d-9dca-2586da5b5c7d"/>
    <xsd:import namespace="309fefbb-22e8-4d96-b22d-ceec090457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d228b-74ce-404d-9dca-2586da5b5c7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fefbb-22e8-4d96-b22d-ceec090457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DFD0DD-24A7-4C9B-89DC-550F7BAABF38}">
  <ds:schemaRefs>
    <ds:schemaRef ds:uri="http://schemas.microsoft.com/sharepoint/v3/contenttype/forms"/>
  </ds:schemaRefs>
</ds:datastoreItem>
</file>

<file path=customXml/itemProps2.xml><?xml version="1.0" encoding="utf-8"?>
<ds:datastoreItem xmlns:ds="http://schemas.openxmlformats.org/officeDocument/2006/customXml" ds:itemID="{E02369E5-C293-4A18-AEC7-7B937DA22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bd228b-74ce-404d-9dca-2586da5b5c7d"/>
    <ds:schemaRef ds:uri="309fefbb-22e8-4d96-b22d-ceec09045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C9A5AB-4BF1-47A4-9E49-6AEBF0E95DD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fbd228b-74ce-404d-9dca-2586da5b5c7d"/>
    <ds:schemaRef ds:uri="http://purl.org/dc/terms/"/>
    <ds:schemaRef ds:uri="http://schemas.openxmlformats.org/package/2006/metadata/core-properties"/>
    <ds:schemaRef ds:uri="http://purl.org/dc/dcmitype/"/>
    <ds:schemaRef ds:uri="309fefbb-22e8-4d96-b22d-ceec090457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1625</TotalTime>
  <Words>830</Words>
  <Application>Microsoft Office PowerPoint</Application>
  <PresentationFormat>On-screen Show (4:3)</PresentationFormat>
  <Paragraphs>182</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Gill Sans</vt:lpstr>
      <vt:lpstr>Gill Sans MT</vt:lpstr>
      <vt:lpstr>Noto Sans Symbols</vt:lpstr>
      <vt:lpstr>4.3-Template_12.7.2016</vt:lpstr>
      <vt:lpstr>1_4.3-Template_12.7.2016</vt:lpstr>
      <vt:lpstr>Southern Africa Trade and Investment Hub</vt:lpstr>
      <vt:lpstr>Presentation Outline</vt:lpstr>
      <vt:lpstr>USAID TradeHub Overview and Strategic Objectives</vt:lpstr>
      <vt:lpstr>USAID TradeHub Objectives</vt:lpstr>
      <vt:lpstr>USAID TradeHub Support Towards Sustainable Utilization of AGOA</vt:lpstr>
      <vt:lpstr>Engage Trade Promotion Service Providers to Support Online Listings </vt:lpstr>
      <vt:lpstr>Trade Shows Participation</vt:lpstr>
      <vt:lpstr>U.S. FDA Compliance </vt:lpstr>
      <vt:lpstr>U.S. Buyer-Seller Linkages</vt:lpstr>
      <vt:lpstr>U.S. Recognized Certifications </vt:lpstr>
      <vt:lpstr>Tools and Systems</vt:lpstr>
      <vt:lpstr>Partnerships</vt:lpstr>
      <vt:lpstr>Strategic Partners (U.S.)</vt:lpstr>
      <vt:lpstr>Strategic Partners (Regional)</vt:lpstr>
      <vt:lpstr>Key Resources</vt:lpstr>
      <vt:lpstr>Key 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Africa Trade and Investment Hub</dc:title>
  <dc:creator>Frances Fraser</dc:creator>
  <cp:lastModifiedBy>Linda Lubengu: ECDC - East London</cp:lastModifiedBy>
  <cp:revision>73</cp:revision>
  <dcterms:created xsi:type="dcterms:W3CDTF">2020-10-25T08:45:11Z</dcterms:created>
  <dcterms:modified xsi:type="dcterms:W3CDTF">2021-03-25T10:28:42Z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0x010100E44CFACCCBBCC941874F79AA5E15991B</vt:lpwstr>
  </property>
</Properties>
</file>