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1" r:id="rId1"/>
    <p:sldMasterId id="2147483722" r:id="rId2"/>
  </p:sldMasterIdLst>
  <p:notesMasterIdLst>
    <p:notesMasterId r:id="rId16"/>
  </p:notesMasterIdLst>
  <p:handoutMasterIdLst>
    <p:handoutMasterId r:id="rId17"/>
  </p:handoutMasterIdLst>
  <p:sldIdLst>
    <p:sldId id="482" r:id="rId3"/>
    <p:sldId id="486" r:id="rId4"/>
    <p:sldId id="489" r:id="rId5"/>
    <p:sldId id="490" r:id="rId6"/>
    <p:sldId id="491" r:id="rId7"/>
    <p:sldId id="492" r:id="rId8"/>
    <p:sldId id="493" r:id="rId9"/>
    <p:sldId id="494" r:id="rId10"/>
    <p:sldId id="498" r:id="rId11"/>
    <p:sldId id="488" r:id="rId12"/>
    <p:sldId id="495" r:id="rId13"/>
    <p:sldId id="497" r:id="rId14"/>
    <p:sldId id="421" r:id="rId15"/>
  </p:sldIdLst>
  <p:sldSz cx="9144000" cy="6858000" type="screen4x3"/>
  <p:notesSz cx="6662738" cy="9832975"/>
  <p:defaultTextStyle>
    <a:defPPr>
      <a:defRPr lang="en-US"/>
    </a:defPPr>
    <a:lvl1pPr algn="l" defTabSz="457200" rtl="0" fontAlgn="base">
      <a:spcBef>
        <a:spcPct val="20000"/>
      </a:spcBef>
      <a:spcAft>
        <a:spcPct val="0"/>
      </a:spcAft>
      <a:buClr>
        <a:srgbClr val="800000"/>
      </a:buClr>
      <a:buFont typeface="Arial" charset="0"/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1pPr>
    <a:lvl2pPr marL="457200" algn="l" defTabSz="457200" rtl="0" fontAlgn="base">
      <a:spcBef>
        <a:spcPct val="20000"/>
      </a:spcBef>
      <a:spcAft>
        <a:spcPct val="0"/>
      </a:spcAft>
      <a:buClr>
        <a:srgbClr val="800000"/>
      </a:buClr>
      <a:buFont typeface="Arial" charset="0"/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2pPr>
    <a:lvl3pPr marL="914400" algn="l" defTabSz="457200" rtl="0" fontAlgn="base">
      <a:spcBef>
        <a:spcPct val="20000"/>
      </a:spcBef>
      <a:spcAft>
        <a:spcPct val="0"/>
      </a:spcAft>
      <a:buClr>
        <a:srgbClr val="800000"/>
      </a:buClr>
      <a:buFont typeface="Arial" charset="0"/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3pPr>
    <a:lvl4pPr marL="1371600" algn="l" defTabSz="457200" rtl="0" fontAlgn="base">
      <a:spcBef>
        <a:spcPct val="20000"/>
      </a:spcBef>
      <a:spcAft>
        <a:spcPct val="0"/>
      </a:spcAft>
      <a:buClr>
        <a:srgbClr val="800000"/>
      </a:buClr>
      <a:buFont typeface="Arial" charset="0"/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4pPr>
    <a:lvl5pPr marL="1828800" algn="l" defTabSz="457200" rtl="0" fontAlgn="base">
      <a:spcBef>
        <a:spcPct val="20000"/>
      </a:spcBef>
      <a:spcAft>
        <a:spcPct val="0"/>
      </a:spcAft>
      <a:buClr>
        <a:srgbClr val="800000"/>
      </a:buClr>
      <a:buFont typeface="Arial" charset="0"/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800" kern="1200">
        <a:solidFill>
          <a:srgbClr val="898989"/>
        </a:solidFill>
        <a:latin typeface="Trebuchet MS" pitchFamily="34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7">
          <p15:clr>
            <a:srgbClr val="A4A3A4"/>
          </p15:clr>
        </p15:guide>
        <p15:guide id="2" pos="209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B84F"/>
    <a:srgbClr val="FFC269"/>
    <a:srgbClr val="FFD79B"/>
    <a:srgbClr val="CC0000"/>
    <a:srgbClr val="FF6600"/>
    <a:srgbClr val="FF0066"/>
    <a:srgbClr val="926B44"/>
    <a:srgbClr val="800000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88054" autoAdjust="0"/>
  </p:normalViewPr>
  <p:slideViewPr>
    <p:cSldViewPr snapToGrid="0" snapToObjects="1">
      <p:cViewPr varScale="1">
        <p:scale>
          <a:sx n="65" d="100"/>
          <a:sy n="65" d="100"/>
        </p:scale>
        <p:origin x="17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4266"/>
    </p:cViewPr>
  </p:sorterViewPr>
  <p:notesViewPr>
    <p:cSldViewPr snapToGrid="0" snapToObjects="1">
      <p:cViewPr varScale="1">
        <p:scale>
          <a:sx n="48" d="100"/>
          <a:sy n="48" d="100"/>
        </p:scale>
        <p:origin x="-2808" y="-114"/>
      </p:cViewPr>
      <p:guideLst>
        <p:guide orient="horz" pos="3097"/>
        <p:guide pos="209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1649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buFont typeface="Arial" pitchFamily="34" charset="0"/>
              <a:buNone/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4011" y="0"/>
            <a:ext cx="2887186" cy="491649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buFont typeface="Arial" pitchFamily="34" charset="0"/>
              <a:buNone/>
              <a:defRPr sz="1200" smtClean="0"/>
            </a:lvl1pPr>
          </a:lstStyle>
          <a:p>
            <a:pPr>
              <a:defRPr/>
            </a:pPr>
            <a:fld id="{3AA41AA3-4028-428F-A38A-DC609720C972}" type="datetimeFigureOut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39621"/>
            <a:ext cx="2887186" cy="491649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buFont typeface="Arial" pitchFamily="34" charset="0"/>
              <a:buNone/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4011" y="9339621"/>
            <a:ext cx="2887186" cy="491649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buFont typeface="Arial" pitchFamily="34" charset="0"/>
              <a:buNone/>
              <a:defRPr sz="1200" smtClean="0"/>
            </a:lvl1pPr>
          </a:lstStyle>
          <a:p>
            <a:pPr>
              <a:defRPr/>
            </a:pPr>
            <a:fld id="{3727C425-98C9-4961-A6EE-E6736B8C38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4943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4011" y="0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06672BF1-FA71-4E33-B453-A7D3B74D90ED}" type="datetime1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4713" y="738188"/>
            <a:ext cx="4914900" cy="3686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274" y="4670664"/>
            <a:ext cx="5330190" cy="4424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39621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4011" y="9339621"/>
            <a:ext cx="2887186" cy="491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9AA319EC-D9C8-4C35-B398-CEABA326E2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5712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12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1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1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1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A319EC-D9C8-4C35-B398-CEABA326E2B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48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_logo_tag.jpg"/>
          <p:cNvPicPr>
            <a:picLocks noChangeAspect="1"/>
          </p:cNvPicPr>
          <p:nvPr userDrawn="1"/>
        </p:nvPicPr>
        <p:blipFill>
          <a:blip r:embed="rId2">
            <a:lum bright="-10000" contrast="20000"/>
          </a:blip>
          <a:srcRect l="5719" t="9711" r="4739" b="22496"/>
          <a:stretch>
            <a:fillRect/>
          </a:stretch>
        </p:blipFill>
        <p:spPr bwMode="auto">
          <a:xfrm>
            <a:off x="6661150" y="5767388"/>
            <a:ext cx="21494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" descr="c_logo_tag.jpg"/>
          <p:cNvPicPr>
            <a:picLocks noChangeAspect="1"/>
          </p:cNvPicPr>
          <p:nvPr userDrawn="1"/>
        </p:nvPicPr>
        <p:blipFill>
          <a:blip r:embed="rId2">
            <a:lum bright="-10000" contrast="20000"/>
          </a:blip>
          <a:srcRect b="22578"/>
          <a:stretch>
            <a:fillRect/>
          </a:stretch>
        </p:blipFill>
        <p:spPr bwMode="auto">
          <a:xfrm>
            <a:off x="4129088" y="4425950"/>
            <a:ext cx="5062537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" descr="c_logo_tag.jpg"/>
          <p:cNvPicPr>
            <a:picLocks noChangeAspect="1"/>
          </p:cNvPicPr>
          <p:nvPr userDrawn="1"/>
        </p:nvPicPr>
        <p:blipFill>
          <a:blip r:embed="rId2">
            <a:lum bright="-10000" contrast="20000"/>
          </a:blip>
          <a:srcRect b="22578"/>
          <a:stretch>
            <a:fillRect/>
          </a:stretch>
        </p:blipFill>
        <p:spPr bwMode="auto">
          <a:xfrm>
            <a:off x="4129088" y="4424363"/>
            <a:ext cx="5062537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97940"/>
            <a:ext cx="7772400" cy="1470025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7000" y="2362918"/>
            <a:ext cx="7321199" cy="103161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42E20-EDBA-44C7-89B8-6E766B7F88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_logo_tag.jpg"/>
          <p:cNvPicPr>
            <a:picLocks noChangeAspect="1"/>
          </p:cNvPicPr>
          <p:nvPr userDrawn="1"/>
        </p:nvPicPr>
        <p:blipFill>
          <a:blip r:embed="rId2">
            <a:lum bright="-10000" contrast="20000"/>
          </a:blip>
          <a:srcRect l="5719" t="9711" r="4739" b="22496"/>
          <a:stretch>
            <a:fillRect/>
          </a:stretch>
        </p:blipFill>
        <p:spPr bwMode="auto">
          <a:xfrm>
            <a:off x="6661150" y="5767388"/>
            <a:ext cx="21494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1154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1135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727447-5244-437F-B2D1-827FC7C21E56}" type="datetime1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_logo_tag.jpg"/>
          <p:cNvPicPr>
            <a:picLocks noChangeAspect="1"/>
          </p:cNvPicPr>
          <p:nvPr userDrawn="1"/>
        </p:nvPicPr>
        <p:blipFill>
          <a:blip r:embed="rId2">
            <a:lum bright="-10000" contrast="20000"/>
          </a:blip>
          <a:srcRect l="5719" t="9711" r="4739" b="22496"/>
          <a:stretch>
            <a:fillRect/>
          </a:stretch>
        </p:blipFill>
        <p:spPr bwMode="auto">
          <a:xfrm>
            <a:off x="6661150" y="5767388"/>
            <a:ext cx="21494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BD2FD-F6A1-4A4D-BCBB-1766A886CC29}" type="datetime1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2B1DE-9109-40E4-BC25-504FFAC940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c_logo_tag.jpg"/>
          <p:cNvPicPr>
            <a:picLocks noChangeAspect="1"/>
          </p:cNvPicPr>
          <p:nvPr userDrawn="1"/>
        </p:nvPicPr>
        <p:blipFill>
          <a:blip r:embed="rId2">
            <a:lum bright="-10000" contrast="20000"/>
          </a:blip>
          <a:srcRect l="5719" t="9711" r="4739" b="22496"/>
          <a:stretch>
            <a:fillRect/>
          </a:stretch>
        </p:blipFill>
        <p:spPr bwMode="auto">
          <a:xfrm>
            <a:off x="6661150" y="5767388"/>
            <a:ext cx="2149475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E709F-C4DC-4C7F-A0E3-C327F4210117}" type="datetime1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D7D75-8346-4233-9F5F-C2D18337BA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113F7-B313-4A7C-A420-7FD94B66E8A3}" type="datetimeFigureOut">
              <a:rPr lang="en-US" smtClean="0"/>
              <a:pPr/>
              <a:t>3/25/2021</a:t>
            </a:fld>
            <a:endParaRPr lang="en-Z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314EF-8B2D-419D-B43B-0B773EADE3EF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69389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684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3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1738"/>
            <a:ext cx="8229600" cy="498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8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E4130FE-6FE8-4747-8AD3-7A3C3A480A47}" type="datetime1">
              <a:rPr lang="en-US"/>
              <a:pPr>
                <a:defRPr/>
              </a:pPr>
              <a:t>3/25/2021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80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18B5B51-D1AA-4D13-BB99-0D79F77E09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  <a:cs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  <a:cs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  <a:cs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  <a:cs typeface="Trebuchet MS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rebuchet MS" pitchFamily="-112" charset="0"/>
          <a:ea typeface="ＭＳ Ｐゴシック" pitchFamily="-112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0090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50000">
                <a:schemeClr val="accent1">
                  <a:alpha val="0"/>
                  <a:lumMod val="0"/>
                  <a:lumOff val="100000"/>
                </a:schemeClr>
              </a:gs>
              <a:gs pos="100000">
                <a:srgbClr val="C00000"/>
              </a:gs>
              <a:gs pos="0">
                <a:srgbClr val="AD192C"/>
              </a:gs>
              <a:gs pos="100000">
                <a:srgbClr val="AD192C"/>
              </a:gs>
            </a:gsLst>
            <a:lin ang="3600000" scaled="0"/>
          </a:gradFill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</a:pPr>
            <a:endParaRPr lang="en-US" sz="1800" dirty="0">
              <a:solidFill>
                <a:prstClr val="black"/>
              </a:solidFill>
              <a:latin typeface="Calibri"/>
              <a:ea typeface="+mn-ea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7848" y="1985150"/>
            <a:ext cx="6468303" cy="1875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7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maletsoalo@thedti.gov.z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73" y="116753"/>
            <a:ext cx="8965747" cy="6753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9568" y="342900"/>
            <a:ext cx="8424863" cy="24511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defRPr/>
            </a:pPr>
            <a:endParaRPr lang="en-ZA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ZA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ZA" sz="40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ZA" sz="3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ZA" sz="96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Export Opportunities in the United States for South African Exporters</a:t>
            </a:r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ZA" sz="96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25March 2021</a:t>
            </a:r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ZA" sz="96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Malose Letsoalo</a:t>
            </a:r>
          </a:p>
          <a:p>
            <a:pPr>
              <a:lnSpc>
                <a:spcPct val="80000"/>
              </a:lnSpc>
              <a:defRPr/>
            </a:pPr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ZA" sz="96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Minister: Economic</a:t>
            </a:r>
          </a:p>
          <a:p>
            <a:pPr>
              <a:lnSpc>
                <a:spcPct val="80000"/>
              </a:lnSpc>
              <a:defRPr/>
            </a:pPr>
            <a:r>
              <a:rPr lang="en-ZA" sz="96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Embassy of South Africa </a:t>
            </a:r>
          </a:p>
          <a:p>
            <a:pPr>
              <a:lnSpc>
                <a:spcPct val="80000"/>
              </a:lnSpc>
              <a:defRPr/>
            </a:pPr>
            <a:r>
              <a:rPr lang="en-ZA" sz="9600" b="1" dirty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Washington DC</a:t>
            </a:r>
          </a:p>
          <a:p>
            <a:pPr>
              <a:lnSpc>
                <a:spcPct val="80000"/>
              </a:lnSpc>
              <a:defRPr/>
            </a:pPr>
            <a:endParaRPr lang="en-ZA" sz="96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40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4000" b="1" dirty="0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ZA" sz="900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lnSpc>
                <a:spcPct val="80000"/>
              </a:lnSpc>
              <a:defRPr/>
            </a:pPr>
            <a:endParaRPr lang="en-ZA" b="1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779" y="5846310"/>
            <a:ext cx="3107934" cy="860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7950" y="219472"/>
            <a:ext cx="8928100" cy="380678"/>
          </a:xfrm>
        </p:spPr>
        <p:txBody>
          <a:bodyPr/>
          <a:lstStyle/>
          <a:p>
            <a:pPr lvl="1" algn="ctr"/>
            <a:r>
              <a:rPr lang="en-ZA" sz="32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Share of AGOA/GSP in SA Exports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961658"/>
            <a:ext cx="8568952" cy="5896342"/>
          </a:xfrm>
        </p:spPr>
        <p:txBody>
          <a:bodyPr/>
          <a:lstStyle/>
          <a:p>
            <a:pPr algn="just"/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10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D389FFD5-A290-4C56-9748-A33A565670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705985"/>
              </p:ext>
            </p:extLst>
          </p:nvPr>
        </p:nvGraphicFramePr>
        <p:xfrm>
          <a:off x="197234" y="1187552"/>
          <a:ext cx="8489565" cy="34547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0754">
                  <a:extLst>
                    <a:ext uri="{9D8B030D-6E8A-4147-A177-3AD203B41FA5}">
                      <a16:colId xmlns:a16="http://schemas.microsoft.com/office/drawing/2014/main" xmlns="" val="4191986995"/>
                    </a:ext>
                  </a:extLst>
                </a:gridCol>
                <a:gridCol w="1536469">
                  <a:extLst>
                    <a:ext uri="{9D8B030D-6E8A-4147-A177-3AD203B41FA5}">
                      <a16:colId xmlns:a16="http://schemas.microsoft.com/office/drawing/2014/main" xmlns="" val="1011417629"/>
                    </a:ext>
                  </a:extLst>
                </a:gridCol>
                <a:gridCol w="1536469">
                  <a:extLst>
                    <a:ext uri="{9D8B030D-6E8A-4147-A177-3AD203B41FA5}">
                      <a16:colId xmlns:a16="http://schemas.microsoft.com/office/drawing/2014/main" xmlns="" val="3434422165"/>
                    </a:ext>
                  </a:extLst>
                </a:gridCol>
                <a:gridCol w="1674064">
                  <a:extLst>
                    <a:ext uri="{9D8B030D-6E8A-4147-A177-3AD203B41FA5}">
                      <a16:colId xmlns:a16="http://schemas.microsoft.com/office/drawing/2014/main" xmlns="" val="1111932840"/>
                    </a:ext>
                  </a:extLst>
                </a:gridCol>
                <a:gridCol w="880603">
                  <a:extLst>
                    <a:ext uri="{9D8B030D-6E8A-4147-A177-3AD203B41FA5}">
                      <a16:colId xmlns:a16="http://schemas.microsoft.com/office/drawing/2014/main" xmlns="" val="2609905985"/>
                    </a:ext>
                  </a:extLst>
                </a:gridCol>
                <a:gridCol w="880603">
                  <a:extLst>
                    <a:ext uri="{9D8B030D-6E8A-4147-A177-3AD203B41FA5}">
                      <a16:colId xmlns:a16="http://schemas.microsoft.com/office/drawing/2014/main" xmlns="" val="3546286533"/>
                    </a:ext>
                  </a:extLst>
                </a:gridCol>
                <a:gridCol w="880603">
                  <a:extLst>
                    <a:ext uri="{9D8B030D-6E8A-4147-A177-3AD203B41FA5}">
                      <a16:colId xmlns:a16="http://schemas.microsoft.com/office/drawing/2014/main" xmlns="" val="156094427"/>
                    </a:ext>
                  </a:extLst>
                </a:gridCol>
              </a:tblGrid>
              <a:tr h="575798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 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Year 2018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Year 2019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>
                          <a:effectLst/>
                          <a:latin typeface="Arimo"/>
                        </a:rPr>
                        <a:t>Year 2020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>
                          <a:effectLst/>
                          <a:latin typeface="Arimo"/>
                        </a:rPr>
                        <a:t>Share in Total Exports</a:t>
                      </a:r>
                      <a:endParaRPr lang="en-ZA" sz="20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4561700"/>
                  </a:ext>
                </a:extLst>
              </a:tr>
              <a:tr h="575798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 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2018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2019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2020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2404781"/>
                  </a:ext>
                </a:extLst>
              </a:tr>
              <a:tr h="575798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Total 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8,545,910,317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7,634,543,341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  <a:latin typeface="Arimo"/>
                        </a:rPr>
                        <a:t>11,273,747,750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 dirty="0">
                          <a:effectLst/>
                          <a:latin typeface="Arimo"/>
                        </a:rPr>
                        <a:t> 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 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 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23426038"/>
                  </a:ext>
                </a:extLst>
              </a:tr>
              <a:tr h="575798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AGOA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1,498,193,151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1,223,727,369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1,178,814,846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  <a:latin typeface="Arimo"/>
                        </a:rPr>
                        <a:t>18%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16%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10%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80068930"/>
                  </a:ext>
                </a:extLst>
              </a:tr>
              <a:tr h="575798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GSP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890,335,812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755,956,390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715,042,282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10%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  <a:latin typeface="Arimo"/>
                        </a:rPr>
                        <a:t>10%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  <a:latin typeface="Arimo"/>
                        </a:rPr>
                        <a:t>6%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508570662"/>
                  </a:ext>
                </a:extLst>
              </a:tr>
              <a:tr h="575798">
                <a:tc>
                  <a:txBody>
                    <a:bodyPr/>
                    <a:lstStyle/>
                    <a:p>
                      <a:pPr algn="l" fontAlgn="b"/>
                      <a:r>
                        <a:rPr lang="en-ZA" sz="2000" b="1" u="none" strike="noStrike" dirty="0">
                          <a:effectLst/>
                          <a:latin typeface="Arimo"/>
                        </a:rPr>
                        <a:t>MFN</a:t>
                      </a:r>
                      <a:endParaRPr lang="en-ZA" sz="20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6,139,076,935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5,635,259,547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9,368,672,268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>
                          <a:effectLst/>
                          <a:latin typeface="Arimo"/>
                        </a:rPr>
                        <a:t>72%</a:t>
                      </a:r>
                      <a:endParaRPr lang="en-ZA" sz="20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  <a:latin typeface="Arimo"/>
                        </a:rPr>
                        <a:t>74%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000" u="none" strike="noStrike" dirty="0">
                          <a:effectLst/>
                          <a:latin typeface="Arimo"/>
                        </a:rPr>
                        <a:t>83%</a:t>
                      </a:r>
                      <a:endParaRPr lang="en-ZA" sz="20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29373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6244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7950" y="219472"/>
            <a:ext cx="8928100" cy="380678"/>
          </a:xfrm>
        </p:spPr>
        <p:txBody>
          <a:bodyPr/>
          <a:lstStyle/>
          <a:p>
            <a:pPr lvl="1" algn="ctr"/>
            <a:r>
              <a:rPr lang="en-ZA" sz="32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AGOA/GSP Utilization for South Africa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961658"/>
            <a:ext cx="8568952" cy="5896342"/>
          </a:xfrm>
        </p:spPr>
        <p:txBody>
          <a:bodyPr/>
          <a:lstStyle/>
          <a:p>
            <a:pPr algn="just"/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11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C4D2D09C-7DD8-4917-907C-71F9FEFFE6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918994"/>
              </p:ext>
            </p:extLst>
          </p:nvPr>
        </p:nvGraphicFramePr>
        <p:xfrm>
          <a:off x="442127" y="1828800"/>
          <a:ext cx="8098972" cy="2300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4787">
                  <a:extLst>
                    <a:ext uri="{9D8B030D-6E8A-4147-A177-3AD203B41FA5}">
                      <a16:colId xmlns:a16="http://schemas.microsoft.com/office/drawing/2014/main" xmlns="" val="133235096"/>
                    </a:ext>
                  </a:extLst>
                </a:gridCol>
                <a:gridCol w="2199721">
                  <a:extLst>
                    <a:ext uri="{9D8B030D-6E8A-4147-A177-3AD203B41FA5}">
                      <a16:colId xmlns:a16="http://schemas.microsoft.com/office/drawing/2014/main" xmlns="" val="2936254884"/>
                    </a:ext>
                  </a:extLst>
                </a:gridCol>
                <a:gridCol w="1824768">
                  <a:extLst>
                    <a:ext uri="{9D8B030D-6E8A-4147-A177-3AD203B41FA5}">
                      <a16:colId xmlns:a16="http://schemas.microsoft.com/office/drawing/2014/main" xmlns="" val="2919881824"/>
                    </a:ext>
                  </a:extLst>
                </a:gridCol>
                <a:gridCol w="1199848">
                  <a:extLst>
                    <a:ext uri="{9D8B030D-6E8A-4147-A177-3AD203B41FA5}">
                      <a16:colId xmlns:a16="http://schemas.microsoft.com/office/drawing/2014/main" xmlns="" val="186206390"/>
                    </a:ext>
                  </a:extLst>
                </a:gridCol>
                <a:gridCol w="1199848">
                  <a:extLst>
                    <a:ext uri="{9D8B030D-6E8A-4147-A177-3AD203B41FA5}">
                      <a16:colId xmlns:a16="http://schemas.microsoft.com/office/drawing/2014/main" xmlns="" val="2845210533"/>
                    </a:ext>
                  </a:extLst>
                </a:gridCol>
              </a:tblGrid>
              <a:tr h="1113119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 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No. of Tariff Lines 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2018</a:t>
                      </a:r>
                      <a:endParaRPr lang="en-ZA" sz="28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  <a:latin typeface="Arimo"/>
                        </a:rPr>
                        <a:t>2019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  <a:latin typeface="Arimo"/>
                        </a:rPr>
                        <a:t>2020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727389394"/>
                  </a:ext>
                </a:extLst>
              </a:tr>
              <a:tr h="5936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>
                          <a:effectLst/>
                          <a:latin typeface="Arimo"/>
                        </a:rPr>
                        <a:t>GSP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3,400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465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481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458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237686308"/>
                  </a:ext>
                </a:extLst>
              </a:tr>
              <a:tr h="593663">
                <a:tc>
                  <a:txBody>
                    <a:bodyPr/>
                    <a:lstStyle/>
                    <a:p>
                      <a:pPr algn="l" fontAlgn="b"/>
                      <a:r>
                        <a:rPr lang="en-ZA" sz="2800" u="none" strike="noStrike">
                          <a:effectLst/>
                          <a:latin typeface="Arimo"/>
                        </a:rPr>
                        <a:t>AGOA</a:t>
                      </a:r>
                      <a:endParaRPr lang="en-ZA" sz="28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1</a:t>
                      </a:r>
                      <a:r>
                        <a:rPr lang="en-ZA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,835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>
                          <a:effectLst/>
                          <a:latin typeface="Arimo"/>
                        </a:rPr>
                        <a:t>394</a:t>
                      </a:r>
                      <a:endParaRPr lang="en-ZA" sz="28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341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2800" u="none" strike="noStrike" dirty="0">
                          <a:effectLst/>
                          <a:latin typeface="Arimo"/>
                        </a:rPr>
                        <a:t>349</a:t>
                      </a:r>
                      <a:endParaRPr lang="en-ZA" sz="28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773697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487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3954" y="151970"/>
            <a:ext cx="8928100" cy="380678"/>
          </a:xfrm>
        </p:spPr>
        <p:txBody>
          <a:bodyPr/>
          <a:lstStyle/>
          <a:p>
            <a:pPr lvl="1" algn="ctr"/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cs typeface="Arial" panose="020B0604020202020204" pitchFamily="34" charset="0"/>
              </a:rPr>
              <a:t>Some Issues about Exporting to the US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1024932"/>
            <a:ext cx="8568952" cy="5361563"/>
          </a:xfrm>
        </p:spPr>
        <p:txBody>
          <a:bodyPr/>
          <a:lstStyle/>
          <a:p>
            <a:r>
              <a:rPr lang="en-ZA" sz="2800" dirty="0">
                <a:latin typeface="Arimo"/>
              </a:rPr>
              <a:t>The US is a big market worth taking advantage of.</a:t>
            </a:r>
          </a:p>
          <a:p>
            <a:r>
              <a:rPr lang="en-ZA" sz="2800" dirty="0">
                <a:latin typeface="Arimo"/>
              </a:rPr>
              <a:t>AGOA is not indefinite. SA needs to take advantage of the program as optimally as possible to lock-in buyers</a:t>
            </a:r>
          </a:p>
          <a:p>
            <a:pPr algn="just" defTabSz="914400">
              <a:buFontTx/>
              <a:buChar char="•"/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mo"/>
                <a:cs typeface="Arial" panose="020B0604020202020204" pitchFamily="34" charset="0"/>
              </a:rPr>
              <a:t> Impact of Section 232 tariffs on steel and alumium</a:t>
            </a:r>
          </a:p>
          <a:p>
            <a:pPr algn="just" defTabSz="914400">
              <a:buFontTx/>
              <a:buChar char="•"/>
              <a:defRPr/>
            </a:pPr>
            <a:r>
              <a:rPr lang="en-US" altLang="en-US" sz="2800" kern="0" dirty="0">
                <a:solidFill>
                  <a:srgbClr val="000000"/>
                </a:solidFill>
                <a:latin typeface="Arimo"/>
                <a:cs typeface="Arial" panose="020B0604020202020204" pitchFamily="34" charset="0"/>
              </a:rPr>
              <a:t>Currently, South Africa cannot export meat products</a:t>
            </a:r>
          </a:p>
          <a:p>
            <a:pPr algn="just" defTabSz="914400">
              <a:buFontTx/>
              <a:buChar char="•"/>
              <a:defRPr/>
            </a:pPr>
            <a:endParaRPr lang="en-US" altLang="en-US" sz="2400" kern="0" dirty="0">
              <a:solidFill>
                <a:srgbClr val="000000"/>
              </a:solidFill>
              <a:latin typeface="Arimo"/>
              <a:cs typeface="Arial" charset="0"/>
            </a:endParaRPr>
          </a:p>
          <a:p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12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8993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856527"/>
            <a:ext cx="8229600" cy="5039448"/>
          </a:xfrm>
          <a:noFill/>
        </p:spPr>
        <p:txBody>
          <a:bodyPr/>
          <a:lstStyle/>
          <a:p>
            <a:pPr marL="0" indent="0" algn="ctr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  <a:t>Malose LETSOALO</a:t>
            </a:r>
          </a:p>
          <a:p>
            <a:pPr marL="0" indent="0" algn="ctr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  <a:t>Minister: Economic</a:t>
            </a:r>
          </a:p>
          <a:p>
            <a:pPr marL="0" indent="0" algn="ctr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en-US" sz="2800" dirty="0"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  <a:hlinkClick r:id="rId2"/>
              </a:rPr>
              <a:t>maletsoalo@thedtic.gov.za</a:t>
            </a: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  <a:cs typeface="Arial Unicode MS" pitchFamily="34" charset="-128"/>
            </a:endParaRP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  <a:defRPr/>
            </a:pPr>
            <a:endParaRPr lang="en-US" sz="2800" dirty="0">
              <a:effectLst>
                <a:outerShdw blurRad="38100" dist="38100" dir="2700000" algn="tl">
                  <a:srgbClr val="C0C0C0"/>
                </a:outerShdw>
              </a:effectLst>
              <a:ea typeface="Arial Unicode MS" pitchFamily="34" charset="-128"/>
            </a:endParaRPr>
          </a:p>
          <a:p>
            <a:pPr marL="0" indent="0">
              <a:lnSpc>
                <a:spcPct val="110000"/>
              </a:lnSpc>
              <a:buClr>
                <a:schemeClr val="tx1"/>
              </a:buClr>
              <a:buNone/>
              <a:defRPr/>
            </a:pPr>
            <a:r>
              <a:rPr lang="en-US" sz="4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THANK YOU FOR YOUR ATTENTION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Font typeface="Arial" charset="0"/>
              <a:buNone/>
            </a:pPr>
            <a:endParaRPr lang="en-US" dirty="0"/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58815"/>
            <a:ext cx="8229600" cy="497712"/>
          </a:xfrm>
        </p:spPr>
        <p:txBody>
          <a:bodyPr/>
          <a:lstStyle/>
          <a:p>
            <a:pPr lvl="2" algn="ctr">
              <a:defRPr/>
            </a:pPr>
            <a:r>
              <a:rPr lang="en-US" b="1" dirty="0">
                <a:solidFill>
                  <a:schemeClr val="accent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Arial Unicode MS" pitchFamily="34" charset="-128"/>
                <a:cs typeface="Arial" pitchFamily="34" charset="0"/>
              </a:rPr>
              <a:t>Contact Details</a:t>
            </a:r>
            <a:endParaRPr lang="en-US" b="1" dirty="0">
              <a:solidFill>
                <a:schemeClr val="accent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457200" y="3532188"/>
            <a:ext cx="7239000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43000" lvl="2" indent="-228600" eaLnBrk="0" hangingPunct="0">
              <a:lnSpc>
                <a:spcPct val="13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12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Arial Unicode MS" pitchFamily="34" charset="-128"/>
                <a:cs typeface="Arial Unicode MS" pitchFamily="34" charset="-128"/>
              </a:rPr>
              <a:t>	</a:t>
            </a:r>
            <a:endParaRPr lang="en-US" sz="1800" dirty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721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07950" y="219472"/>
            <a:ext cx="8928100" cy="380678"/>
          </a:xfrm>
        </p:spPr>
        <p:txBody>
          <a:bodyPr/>
          <a:lstStyle/>
          <a:p>
            <a:pPr lvl="1" algn="ctr"/>
            <a:r>
              <a:rPr lang="en-ZA" sz="5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Outline of the Presentation</a:t>
            </a:r>
            <a:endParaRPr lang="en-ZA" sz="5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961658"/>
            <a:ext cx="8568952" cy="5896342"/>
          </a:xfrm>
        </p:spPr>
        <p:txBody>
          <a:bodyPr/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sz="2800" dirty="0">
                <a:effectLst/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Bilateral Relationship between South Africa and the United States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sz="2800" dirty="0"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United States as an Export Partner for South Africa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sz="2800" dirty="0">
                <a:effectLst/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Preferential Market Access into the US Market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sz="2800" dirty="0"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Utilization of AGOA/GSP Preferences </a:t>
            </a: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ZA" sz="2800" dirty="0">
                <a:effectLst/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Export Opportunities in the US Market</a:t>
            </a:r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2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5404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0" y="136525"/>
            <a:ext cx="9144000" cy="717193"/>
          </a:xfrm>
        </p:spPr>
        <p:txBody>
          <a:bodyPr/>
          <a:lstStyle/>
          <a:p>
            <a:pPr lvl="1" algn="ctr"/>
            <a:r>
              <a:rPr lang="en-ZA" sz="4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Bilateral Relations between SA and US</a:t>
            </a:r>
            <a:endParaRPr lang="en-ZA" sz="4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1266092"/>
            <a:ext cx="8568952" cy="5372436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ZA" sz="2800" dirty="0">
                <a:latin typeface="Arimo"/>
                <a:cs typeface="Arial" panose="020B0604020202020204" pitchFamily="34" charset="0"/>
              </a:rPr>
              <a:t>SA-US Trade and Investment Framework Agreement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ZA" sz="2800" dirty="0">
                <a:latin typeface="Arimo"/>
                <a:cs typeface="Arial" panose="020B0604020202020204" pitchFamily="34" charset="0"/>
              </a:rPr>
              <a:t>SACU-US Trade, Investment and Development Cooperation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ZA" sz="2800" dirty="0">
                <a:latin typeface="Arimo"/>
                <a:cs typeface="Arial" panose="020B0604020202020204" pitchFamily="34" charset="0"/>
              </a:rPr>
              <a:t>SA-US Strategic Dialogue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ZA" sz="2800" dirty="0">
                <a:latin typeface="Arimo"/>
                <a:cs typeface="Arial" panose="020B0604020202020204" pitchFamily="34" charset="0"/>
              </a:rPr>
              <a:t>SA-US Annual Bilateral Forum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ZA" sz="2800" dirty="0">
                <a:latin typeface="Arimo"/>
                <a:cs typeface="Arial" panose="020B0604020202020204" pitchFamily="34" charset="0"/>
              </a:rPr>
              <a:t>AGOA Forum</a:t>
            </a:r>
          </a:p>
          <a:p>
            <a:endParaRPr lang="en-ZA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3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0715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3954" y="151970"/>
            <a:ext cx="8928100" cy="380678"/>
          </a:xfrm>
        </p:spPr>
        <p:txBody>
          <a:bodyPr/>
          <a:lstStyle/>
          <a:p>
            <a:pPr lvl="1" algn="ctr"/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United States as Export Partner for SA</a:t>
            </a:r>
            <a:endParaRPr lang="en-ZA" sz="38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632222"/>
            <a:ext cx="8568952" cy="5754273"/>
          </a:xfrm>
        </p:spPr>
        <p:txBody>
          <a:bodyPr/>
          <a:lstStyle/>
          <a:p>
            <a:pPr algn="just"/>
            <a:r>
              <a:rPr lang="en-ZA" sz="2800" dirty="0">
                <a:latin typeface="Arimo"/>
                <a:cs typeface="Arial" panose="020B0604020202020204" pitchFamily="34" charset="0"/>
              </a:rPr>
              <a:t>The US rank as the 3</a:t>
            </a:r>
            <a:r>
              <a:rPr lang="en-ZA" sz="2800" baseline="30000" dirty="0">
                <a:latin typeface="Arimo"/>
                <a:cs typeface="Arial" panose="020B0604020202020204" pitchFamily="34" charset="0"/>
              </a:rPr>
              <a:t>rd</a:t>
            </a:r>
            <a:r>
              <a:rPr lang="en-ZA" sz="2800" dirty="0">
                <a:latin typeface="Arimo"/>
                <a:cs typeface="Arial" panose="020B0604020202020204" pitchFamily="34" charset="0"/>
              </a:rPr>
              <a:t> largest destination for South Africa’s exports of goods, globally </a:t>
            </a:r>
          </a:p>
          <a:p>
            <a:pPr algn="just"/>
            <a:r>
              <a:rPr lang="en-ZA" sz="2800" dirty="0">
                <a:latin typeface="Arimo"/>
                <a:cs typeface="Arial" panose="020B0604020202020204" pitchFamily="34" charset="0"/>
              </a:rPr>
              <a:t>7% of SA exports of goods to the world, goes to the United States</a:t>
            </a:r>
          </a:p>
          <a:p>
            <a:pPr algn="just"/>
            <a:r>
              <a:rPr lang="en-ZA" sz="2800" dirty="0">
                <a:latin typeface="Arimo"/>
                <a:cs typeface="Arial" panose="020B0604020202020204" pitchFamily="34" charset="0"/>
              </a:rPr>
              <a:t>Total bilateral trade in goods was R172 billion in 2019, with South Africa enjoying a surplus of R6.2 billion</a:t>
            </a:r>
          </a:p>
          <a:p>
            <a:pPr algn="just"/>
            <a:r>
              <a:rPr lang="en-ZA" sz="2800" dirty="0">
                <a:latin typeface="Arimo"/>
                <a:cs typeface="Arial" panose="020B0604020202020204" pitchFamily="34" charset="0"/>
              </a:rPr>
              <a:t>Total bilateral trade in services was US$2,8 billion in 2020, with South Africa experiencing a deficit of US$933 million</a:t>
            </a:r>
          </a:p>
          <a:p>
            <a:pPr algn="just"/>
            <a:r>
              <a:rPr lang="en-ZA" sz="2800" dirty="0">
                <a:latin typeface="Arimo"/>
                <a:cs typeface="Arial" panose="020B0604020202020204" pitchFamily="34" charset="0"/>
              </a:rPr>
              <a:t>Of the US$14.7 billion exports of services in 2019, US$1.9 billion went to the United States (14%)</a:t>
            </a:r>
          </a:p>
          <a:p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4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057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3954" y="108190"/>
            <a:ext cx="8928100" cy="380678"/>
          </a:xfrm>
        </p:spPr>
        <p:txBody>
          <a:bodyPr/>
          <a:lstStyle/>
          <a:p>
            <a:pPr lvl="1" algn="ctr"/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Major SA Exports of Goods to the US</a:t>
            </a:r>
            <a:endParaRPr lang="en-ZA" sz="38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632222"/>
            <a:ext cx="8568952" cy="5754273"/>
          </a:xfrm>
        </p:spPr>
        <p:txBody>
          <a:bodyPr/>
          <a:lstStyle/>
          <a:p>
            <a:pPr algn="just"/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5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213BA683-8041-4C7F-B501-1D3DDD821A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763289"/>
              </p:ext>
            </p:extLst>
          </p:nvPr>
        </p:nvGraphicFramePr>
        <p:xfrm>
          <a:off x="359532" y="710695"/>
          <a:ext cx="8496943" cy="5423828"/>
        </p:xfrm>
        <a:graphic>
          <a:graphicData uri="http://schemas.openxmlformats.org/drawingml/2006/table">
            <a:tbl>
              <a:tblPr/>
              <a:tblGrid>
                <a:gridCol w="3531198">
                  <a:extLst>
                    <a:ext uri="{9D8B030D-6E8A-4147-A177-3AD203B41FA5}">
                      <a16:colId xmlns:a16="http://schemas.microsoft.com/office/drawing/2014/main" xmlns="" val="3629956455"/>
                    </a:ext>
                  </a:extLst>
                </a:gridCol>
                <a:gridCol w="1029932">
                  <a:extLst>
                    <a:ext uri="{9D8B030D-6E8A-4147-A177-3AD203B41FA5}">
                      <a16:colId xmlns:a16="http://schemas.microsoft.com/office/drawing/2014/main" xmlns="" val="3184231"/>
                    </a:ext>
                  </a:extLst>
                </a:gridCol>
                <a:gridCol w="1029932">
                  <a:extLst>
                    <a:ext uri="{9D8B030D-6E8A-4147-A177-3AD203B41FA5}">
                      <a16:colId xmlns:a16="http://schemas.microsoft.com/office/drawing/2014/main" xmlns="" val="1159687954"/>
                    </a:ext>
                  </a:extLst>
                </a:gridCol>
                <a:gridCol w="1029932">
                  <a:extLst>
                    <a:ext uri="{9D8B030D-6E8A-4147-A177-3AD203B41FA5}">
                      <a16:colId xmlns:a16="http://schemas.microsoft.com/office/drawing/2014/main" xmlns="" val="736424022"/>
                    </a:ext>
                  </a:extLst>
                </a:gridCol>
                <a:gridCol w="1875949">
                  <a:extLst>
                    <a:ext uri="{9D8B030D-6E8A-4147-A177-3AD203B41FA5}">
                      <a16:colId xmlns:a16="http://schemas.microsoft.com/office/drawing/2014/main" xmlns="" val="3589678002"/>
                    </a:ext>
                  </a:extLst>
                </a:gridCol>
              </a:tblGrid>
              <a:tr h="3126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ZA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mo"/>
                        </a:rPr>
                        <a:t>Product label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mo"/>
                        </a:rPr>
                        <a:t>SA's exports to the US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B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1" i="0" u="none" strike="noStrike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Share in Total Exports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8055779"/>
                  </a:ext>
                </a:extLst>
              </a:tr>
              <a:tr h="312605">
                <a:tc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mo"/>
                        </a:rPr>
                        <a:t>Value in 2018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mo"/>
                        </a:rPr>
                        <a:t>Value in 2019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mo"/>
                        </a:rPr>
                        <a:t>Value in 2020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849563"/>
                  </a:ext>
                </a:extLst>
              </a:tr>
              <a:tr h="189805"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All products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6,440,248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6,295,901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7,164,149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6022164"/>
                  </a:ext>
                </a:extLst>
              </a:tr>
              <a:tr h="468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Natural or cultured pearls, precious or semi-precious stones, precious metals, metals clad </a:t>
                      </a:r>
                      <a:r>
                        <a:rPr lang="en-US" sz="1300" b="1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...</a:t>
                      </a:r>
                      <a:endParaRPr lang="en-US" sz="1300" b="0" i="0" u="none" strike="noStrike" dirty="0">
                        <a:solidFill>
                          <a:srgbClr val="002B54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1,989,539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2,197,968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3,471,821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48%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617000189"/>
                  </a:ext>
                </a:extLst>
              </a:tr>
              <a:tr h="56487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Vehicles other than railway or tramway rolling stock, and parts and accessories thereof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435,915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444,535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610,558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9%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88541482"/>
                  </a:ext>
                </a:extLst>
              </a:tr>
              <a:tr h="468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Machinery, mechanical appliances, nuclear reactors, boilers; parts thereof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446,368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410,982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388,978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70054223"/>
                  </a:ext>
                </a:extLst>
              </a:tr>
              <a:tr h="312605"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Ores, slag and ash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465,008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608,865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375,189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27403508"/>
                  </a:ext>
                </a:extLst>
              </a:tr>
              <a:tr h="312605"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Iron and steel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642,374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481,491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349,222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3434730"/>
                  </a:ext>
                </a:extLst>
              </a:tr>
              <a:tr h="312605"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Aluminium and articles thereof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557,066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388,082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325,235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671387404"/>
                  </a:ext>
                </a:extLst>
              </a:tr>
              <a:tr h="312605"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Miscellaneous chemical products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   70,654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   90,074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210,418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53646094"/>
                  </a:ext>
                </a:extLst>
              </a:tr>
              <a:tr h="312605">
                <a:tc>
                  <a:txBody>
                    <a:bodyPr/>
                    <a:lstStyle/>
                    <a:p>
                      <a:pPr algn="l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Organic chemicals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262,363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254,750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198,035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3%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1698077"/>
                  </a:ext>
                </a:extLst>
              </a:tr>
              <a:tr h="31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Edible fruit and nuts; peel of citrus fruit or melons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180,081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178,576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159,828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2%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89541426"/>
                  </a:ext>
                </a:extLst>
              </a:tr>
              <a:tr h="468907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Mineral fuels, mineral oils and products of their distillation; bituminous substances; mineral </a:t>
                      </a:r>
                      <a:r>
                        <a:rPr lang="en-US" sz="1300" b="1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...</a:t>
                      </a:r>
                      <a:endParaRPr lang="en-US" sz="1300" b="0" i="0" u="none" strike="noStrike">
                        <a:solidFill>
                          <a:srgbClr val="002B54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114,059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   98,782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>
                          <a:solidFill>
                            <a:srgbClr val="002B54"/>
                          </a:solidFill>
                          <a:effectLst/>
                          <a:latin typeface="Arimo"/>
                        </a:rPr>
                        <a:t>                99,367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6F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mo"/>
                        </a:rPr>
                        <a:t>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42500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49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3954" y="151970"/>
            <a:ext cx="8928100" cy="380678"/>
          </a:xfrm>
        </p:spPr>
        <p:txBody>
          <a:bodyPr/>
          <a:lstStyle/>
          <a:p>
            <a:pPr lvl="1" algn="ctr"/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Major SA Exports of Services to the US</a:t>
            </a:r>
            <a:endParaRPr lang="en-ZA" sz="38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632222"/>
            <a:ext cx="8568952" cy="5754273"/>
          </a:xfrm>
        </p:spPr>
        <p:txBody>
          <a:bodyPr/>
          <a:lstStyle/>
          <a:p>
            <a:pPr algn="just"/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6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5A6276FC-8EA4-41A4-93F8-6E91C05AB1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087677"/>
              </p:ext>
            </p:extLst>
          </p:nvPr>
        </p:nvGraphicFramePr>
        <p:xfrm>
          <a:off x="45842" y="706363"/>
          <a:ext cx="8640958" cy="5198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7802">
                  <a:extLst>
                    <a:ext uri="{9D8B030D-6E8A-4147-A177-3AD203B41FA5}">
                      <a16:colId xmlns:a16="http://schemas.microsoft.com/office/drawing/2014/main" xmlns="" val="642461325"/>
                    </a:ext>
                  </a:extLst>
                </a:gridCol>
                <a:gridCol w="1114962">
                  <a:extLst>
                    <a:ext uri="{9D8B030D-6E8A-4147-A177-3AD203B41FA5}">
                      <a16:colId xmlns:a16="http://schemas.microsoft.com/office/drawing/2014/main" xmlns="" val="595745984"/>
                    </a:ext>
                  </a:extLst>
                </a:gridCol>
                <a:gridCol w="1114962">
                  <a:extLst>
                    <a:ext uri="{9D8B030D-6E8A-4147-A177-3AD203B41FA5}">
                      <a16:colId xmlns:a16="http://schemas.microsoft.com/office/drawing/2014/main" xmlns="" val="324197637"/>
                    </a:ext>
                  </a:extLst>
                </a:gridCol>
                <a:gridCol w="1114962">
                  <a:extLst>
                    <a:ext uri="{9D8B030D-6E8A-4147-A177-3AD203B41FA5}">
                      <a16:colId xmlns:a16="http://schemas.microsoft.com/office/drawing/2014/main" xmlns="" val="1930253914"/>
                    </a:ext>
                  </a:extLst>
                </a:gridCol>
                <a:gridCol w="1858270">
                  <a:extLst>
                    <a:ext uri="{9D8B030D-6E8A-4147-A177-3AD203B41FA5}">
                      <a16:colId xmlns:a16="http://schemas.microsoft.com/office/drawing/2014/main" xmlns="" val="2964452084"/>
                    </a:ext>
                  </a:extLst>
                </a:gridCol>
              </a:tblGrid>
              <a:tr h="516812"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Million Dollars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2018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2019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2020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  <a:latin typeface="Arimo"/>
                        </a:rPr>
                        <a:t>Share of Exports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987922007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Total 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1,907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1,991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944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  <a:latin typeface="Arimo"/>
                        </a:rPr>
                        <a:t> 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99829188"/>
                  </a:ext>
                </a:extLst>
              </a:tr>
              <a:tr h="4681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Arimo"/>
                        </a:rPr>
                        <a:t>   Manufacturing services on physical inputs owned by others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 dirty="0" err="1">
                          <a:effectLst/>
                          <a:latin typeface="Arimo"/>
                        </a:rPr>
                        <a:t>n.a.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 dirty="0" err="1">
                          <a:effectLst/>
                          <a:latin typeface="Arimo"/>
                        </a:rPr>
                        <a:t>n.a.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n.a.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>
                          <a:effectLst/>
                          <a:latin typeface="Arimo"/>
                        </a:rPr>
                        <a:t> 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884617471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   Maintenance and repair services n.i.e.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(D)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1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>
                          <a:effectLst/>
                          <a:latin typeface="Arimo"/>
                        </a:rPr>
                        <a:t>0.1%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71576213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   Transport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292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312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96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10.2%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870777438"/>
                  </a:ext>
                </a:extLst>
              </a:tr>
              <a:tr h="4681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Arimo"/>
                        </a:rPr>
                        <a:t>   Travel (for all purposes including education)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910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936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214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22.7%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122118353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   Construction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10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0.0%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06437350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   Insurance services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(*)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3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0.3%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851560290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   Financial services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116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124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101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10.7%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2516844735"/>
                  </a:ext>
                </a:extLst>
              </a:tr>
              <a:tr h="4681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Arimo"/>
                        </a:rPr>
                        <a:t>   Charges for the use of intellectual property n.i.e.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(D)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(D)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 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729341009"/>
                  </a:ext>
                </a:extLst>
              </a:tr>
              <a:tr h="468141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   Telecommunications, computer, and information services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40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35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22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2.3%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34893614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   Other business services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469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465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415</a:t>
                      </a:r>
                      <a:endParaRPr lang="en-ZA" sz="1600" b="1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44.0%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40087634"/>
                  </a:ext>
                </a:extLst>
              </a:tr>
              <a:tr h="46814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  <a:latin typeface="Arimo"/>
                        </a:rPr>
                        <a:t>   Personal, cultural, and recreational services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38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76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50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5.3%</a:t>
                      </a:r>
                      <a:endParaRPr lang="en-ZA" sz="1600" b="1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3668827000"/>
                  </a:ext>
                </a:extLst>
              </a:tr>
              <a:tr h="27563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dirty="0">
                          <a:effectLst/>
                          <a:latin typeface="Arimo"/>
                        </a:rPr>
                        <a:t>   Government goods and services </a:t>
                      </a:r>
                      <a:r>
                        <a:rPr lang="en-US" sz="1600" u="none" strike="noStrike" dirty="0" err="1">
                          <a:effectLst/>
                          <a:latin typeface="Arimo"/>
                        </a:rPr>
                        <a:t>n.i.e</a:t>
                      </a:r>
                      <a:r>
                        <a:rPr lang="en-US" sz="1600" u="none" strike="noStrike" dirty="0">
                          <a:effectLst/>
                          <a:latin typeface="Arimo"/>
                        </a:rPr>
                        <a:t>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(D)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(D)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ZA" sz="1600" u="none" strike="noStrike">
                          <a:effectLst/>
                          <a:latin typeface="Arimo"/>
                        </a:rPr>
                        <a:t>(D)</a:t>
                      </a:r>
                      <a:endParaRPr lang="en-ZA" sz="1600" b="0" i="0" u="none" strike="noStrike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ZA" sz="1600" u="none" strike="noStrike" dirty="0">
                          <a:effectLst/>
                          <a:latin typeface="Arimo"/>
                        </a:rPr>
                        <a:t> </a:t>
                      </a:r>
                      <a:endParaRPr lang="en-ZA" sz="1600" b="0" i="0" u="none" strike="noStrike" dirty="0">
                        <a:solidFill>
                          <a:srgbClr val="000000"/>
                        </a:solidFill>
                        <a:effectLst/>
                        <a:latin typeface="Arimo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xmlns="" val="130918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29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3954" y="151970"/>
            <a:ext cx="8928100" cy="380678"/>
          </a:xfrm>
        </p:spPr>
        <p:txBody>
          <a:bodyPr/>
          <a:lstStyle/>
          <a:p>
            <a:pPr lvl="1" algn="ctr"/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Preferential Access through AGOA</a:t>
            </a:r>
            <a:endParaRPr lang="en-ZA" sz="38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632222"/>
            <a:ext cx="8568952" cy="5754273"/>
          </a:xfrm>
        </p:spPr>
        <p:txBody>
          <a:bodyPr/>
          <a:lstStyle/>
          <a:p>
            <a:pPr algn="just" defTabSz="914400">
              <a:buFontTx/>
              <a:buChar char="•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Arimo"/>
                <a:cs typeface="Arial" charset="0"/>
              </a:rPr>
              <a:t>AGOA is a unilateral US trade preference program to support the economic development of Sub-Saharan Africa (SSA) countries. </a:t>
            </a:r>
            <a:endParaRPr lang="en-US" altLang="en-US" sz="2400" kern="0" dirty="0">
              <a:solidFill>
                <a:srgbClr val="FF0000"/>
              </a:solidFill>
              <a:latin typeface="Arimo"/>
              <a:cs typeface="Arial" charset="0"/>
            </a:endParaRPr>
          </a:p>
          <a:p>
            <a:pPr algn="just" defTabSz="914400">
              <a:buFontTx/>
              <a:buChar char="•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Arimo"/>
                <a:cs typeface="Arial" charset="0"/>
              </a:rPr>
              <a:t>In 2015, President Obama extended AGOA for 10 years until 2025.</a:t>
            </a:r>
          </a:p>
          <a:p>
            <a:pPr algn="just" defTabSz="914400">
              <a:buFontTx/>
              <a:buChar char="•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Arimo"/>
                <a:cs typeface="Arial" charset="0"/>
              </a:rPr>
              <a:t>AGOA legally integrates the </a:t>
            </a:r>
            <a:r>
              <a:rPr lang="en-ZA" altLang="en-US" sz="2400" kern="0" dirty="0">
                <a:solidFill>
                  <a:srgbClr val="000000"/>
                </a:solidFill>
                <a:latin typeface="Arimo"/>
                <a:cs typeface="Arial" charset="0"/>
              </a:rPr>
              <a:t>Generalized System of Preferences (GSP)</a:t>
            </a:r>
            <a:r>
              <a:rPr lang="en-US" altLang="en-US" sz="2400" kern="0" dirty="0">
                <a:solidFill>
                  <a:srgbClr val="000000"/>
                </a:solidFill>
                <a:latin typeface="Arimo"/>
                <a:cs typeface="Arial" charset="0"/>
              </a:rPr>
              <a:t> benefits.</a:t>
            </a:r>
          </a:p>
          <a:p>
            <a:pPr algn="just" defTabSz="914400">
              <a:buFontTx/>
              <a:buChar char="•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Arimo"/>
                <a:cs typeface="Arial" charset="0"/>
              </a:rPr>
              <a:t>AGOA removes the competitive limitation under GSP on exports to USA – AGOA – duty-free quota-free. </a:t>
            </a:r>
          </a:p>
          <a:p>
            <a:pPr algn="just" defTabSz="914400">
              <a:buFontTx/>
              <a:buChar char="•"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Arimo"/>
                <a:cs typeface="Arial" charset="0"/>
              </a:rPr>
              <a:t>AGOA offers favourable rules of origin for products from AGOA beneficiary-countries. </a:t>
            </a:r>
          </a:p>
          <a:p>
            <a:pPr algn="just" defTabSz="914400">
              <a:buFontTx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Collectively, AGOA, including GSP, provides duty-free market access for: </a:t>
            </a:r>
          </a:p>
          <a:p>
            <a:pPr lvl="1" algn="just" defTabSz="914400">
              <a:buFontTx/>
              <a:buChar char="–"/>
            </a:pPr>
            <a:r>
              <a:rPr lang="en-US" altLang="en-US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5 235 tariff lines from SSA countries classified as developing countries, and </a:t>
            </a:r>
          </a:p>
          <a:p>
            <a:pPr lvl="1" algn="just" defTabSz="914400">
              <a:buFontTx/>
              <a:buChar char="–"/>
            </a:pPr>
            <a:r>
              <a:rPr lang="en-US" altLang="en-US" sz="24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6 685 tariff lines for least developed countries. </a:t>
            </a:r>
          </a:p>
          <a:p>
            <a:pPr algn="just" defTabSz="914400">
              <a:buFontTx/>
              <a:buChar char="•"/>
              <a:defRPr/>
            </a:pPr>
            <a:endParaRPr lang="en-US" altLang="en-US" sz="2400" kern="0" dirty="0">
              <a:solidFill>
                <a:srgbClr val="000000"/>
              </a:solidFill>
              <a:latin typeface="Arimo"/>
              <a:cs typeface="Arial" charset="0"/>
            </a:endParaRPr>
          </a:p>
          <a:p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7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1992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43954" y="151970"/>
            <a:ext cx="8928100" cy="380678"/>
          </a:xfrm>
        </p:spPr>
        <p:txBody>
          <a:bodyPr/>
          <a:lstStyle/>
          <a:p>
            <a:pPr lvl="1" algn="ctr"/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AGOA Product Coverage</a:t>
            </a:r>
            <a:endParaRPr lang="en-ZA" sz="38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632222"/>
            <a:ext cx="8568952" cy="5754273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altLang="en-US" sz="2800" dirty="0">
                <a:latin typeface="Arimo"/>
                <a:cs typeface="Arial" panose="020B0604020202020204" pitchFamily="34" charset="0"/>
              </a:rPr>
              <a:t>Eligible product list spreads over all sectors with the exclusion of the following textiles and textiles articles:</a:t>
            </a:r>
          </a:p>
          <a:p>
            <a:pPr lvl="1" algn="just">
              <a:spcBef>
                <a:spcPts val="0"/>
              </a:spcBef>
            </a:pPr>
            <a:r>
              <a:rPr lang="en-US" altLang="en-US" dirty="0">
                <a:latin typeface="Arimo"/>
                <a:cs typeface="Arial" panose="020B0604020202020204" pitchFamily="34" charset="0"/>
              </a:rPr>
              <a:t>Man-made staple fibers; </a:t>
            </a:r>
          </a:p>
          <a:p>
            <a:pPr lvl="1" algn="just">
              <a:spcBef>
                <a:spcPts val="0"/>
              </a:spcBef>
            </a:pPr>
            <a:r>
              <a:rPr lang="en-US" altLang="en-US" dirty="0">
                <a:latin typeface="Arimo"/>
                <a:cs typeface="Arial" panose="020B0604020202020204" pitchFamily="34" charset="0"/>
              </a:rPr>
              <a:t>Special woven fabrics; tufted textile fabrics; lace, tapestries; trimmings; embroidery)</a:t>
            </a:r>
          </a:p>
          <a:p>
            <a:pPr lvl="1" algn="just">
              <a:spcBef>
                <a:spcPts val="0"/>
              </a:spcBef>
            </a:pPr>
            <a:r>
              <a:rPr lang="en-US" altLang="en-US" dirty="0">
                <a:latin typeface="Arimo"/>
                <a:cs typeface="Arial" panose="020B0604020202020204" pitchFamily="34" charset="0"/>
              </a:rPr>
              <a:t>Knitted or crocheted fabrics </a:t>
            </a:r>
          </a:p>
          <a:p>
            <a:pPr algn="just">
              <a:spcBef>
                <a:spcPts val="0"/>
              </a:spcBef>
            </a:pPr>
            <a:r>
              <a:rPr lang="en-US" altLang="en-US" sz="2800" dirty="0">
                <a:latin typeface="Arimo"/>
                <a:cs typeface="Arial" panose="020B0604020202020204" pitchFamily="34" charset="0"/>
              </a:rPr>
              <a:t>Other products also excluded from AGOA and GSP include:</a:t>
            </a:r>
            <a:endParaRPr lang="en-US" altLang="en-US" sz="2800" dirty="0">
              <a:solidFill>
                <a:srgbClr val="FF0000"/>
              </a:solidFill>
              <a:latin typeface="Arimo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en-US" altLang="en-US" dirty="0">
                <a:latin typeface="Arimo"/>
                <a:cs typeface="Arial" panose="020B0604020202020204" pitchFamily="34" charset="0"/>
              </a:rPr>
              <a:t>Agro processing sector (i.e. canned peaches and peach juices) </a:t>
            </a:r>
          </a:p>
          <a:p>
            <a:pPr lvl="1" algn="just">
              <a:spcBef>
                <a:spcPts val="0"/>
              </a:spcBef>
            </a:pPr>
            <a:r>
              <a:rPr lang="en-US" altLang="en-US" dirty="0">
                <a:latin typeface="Arimo"/>
                <a:cs typeface="Arial" panose="020B0604020202020204" pitchFamily="34" charset="0"/>
              </a:rPr>
              <a:t>silicon; and </a:t>
            </a:r>
          </a:p>
          <a:p>
            <a:pPr lvl="1" algn="just">
              <a:spcBef>
                <a:spcPts val="0"/>
              </a:spcBef>
            </a:pPr>
            <a:r>
              <a:rPr lang="en-US" altLang="en-US" dirty="0">
                <a:latin typeface="Arimo"/>
                <a:cs typeface="Arial" panose="020B0604020202020204" pitchFamily="34" charset="0"/>
              </a:rPr>
              <a:t>electrolytic manganese metal powder.</a:t>
            </a:r>
            <a:r>
              <a:rPr lang="en-US" altLang="en-US" kern="0" dirty="0">
                <a:solidFill>
                  <a:srgbClr val="000000"/>
                </a:solidFill>
                <a:latin typeface="Arimo"/>
                <a:cs typeface="Arial" panose="020B0604020202020204" pitchFamily="34" charset="0"/>
              </a:rPr>
              <a:t> </a:t>
            </a:r>
          </a:p>
          <a:p>
            <a:pPr algn="just" defTabSz="914400">
              <a:buFontTx/>
              <a:buChar char="•"/>
              <a:defRPr/>
            </a:pPr>
            <a:endParaRPr lang="en-US" altLang="en-US" sz="2400" kern="0" dirty="0">
              <a:solidFill>
                <a:srgbClr val="000000"/>
              </a:solidFill>
              <a:latin typeface="Arimo"/>
              <a:cs typeface="Arial" charset="0"/>
            </a:endParaRPr>
          </a:p>
          <a:p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8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3827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23528" y="55373"/>
            <a:ext cx="8928100" cy="632974"/>
          </a:xfrm>
        </p:spPr>
        <p:txBody>
          <a:bodyPr/>
          <a:lstStyle/>
          <a:p>
            <a:pPr lvl="1" algn="ctr"/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ZA" sz="38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mo"/>
                <a:ea typeface="Calibri" panose="020F0502020204030204" pitchFamily="34" charset="0"/>
                <a:cs typeface="Arial" panose="020B0604020202020204" pitchFamily="34" charset="0"/>
              </a:rPr>
              <a:t>US Dept Approved Commodities for SA </a:t>
            </a:r>
            <a:r>
              <a:rPr lang="en-US" sz="1800" b="1" dirty="0">
                <a:solidFill>
                  <a:srgbClr val="33336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Z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Z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ZA" sz="38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mo"/>
              <a:cs typeface="Arial" panose="020B0604020202020204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23528" y="632222"/>
            <a:ext cx="8568952" cy="5754273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en-US" altLang="en-US" kern="0" dirty="0">
                <a:solidFill>
                  <a:srgbClr val="000000"/>
                </a:solidFill>
                <a:latin typeface="Arimo"/>
                <a:cs typeface="Arial" panose="020B0604020202020204" pitchFamily="34" charset="0"/>
              </a:rPr>
              <a:t> </a:t>
            </a:r>
          </a:p>
          <a:p>
            <a:pPr algn="just" defTabSz="914400">
              <a:buFontTx/>
              <a:buChar char="•"/>
              <a:defRPr/>
            </a:pPr>
            <a:endParaRPr lang="en-US" altLang="en-US" sz="2400" kern="0" dirty="0">
              <a:solidFill>
                <a:srgbClr val="000000"/>
              </a:solidFill>
              <a:latin typeface="Arimo"/>
              <a:cs typeface="Arial" charset="0"/>
            </a:endParaRPr>
          </a:p>
          <a:p>
            <a:endParaRPr lang="en-ZA" sz="2800" dirty="0">
              <a:latin typeface="Arimo"/>
              <a:cs typeface="Arial" panose="020B0604020202020204" pitchFamily="34" charset="0"/>
            </a:endParaRPr>
          </a:p>
          <a:p>
            <a:endParaRPr lang="en-ZA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67B963A-55B0-034B-8B84-2713151BE150}" type="slidenum">
              <a:rPr lang="en-US" sz="1400">
                <a:solidFill>
                  <a:prstClr val="black"/>
                </a:solidFill>
                <a:latin typeface="Times" charset="0"/>
              </a:rPr>
              <a:pPr/>
              <a:t>9</a:t>
            </a:fld>
            <a:endParaRPr lang="en-US" sz="1400" dirty="0">
              <a:solidFill>
                <a:prstClr val="black"/>
              </a:solidFill>
              <a:latin typeface="Times" charset="0"/>
            </a:endParaRPr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9680" y="5768947"/>
            <a:ext cx="2082800" cy="717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xmlns="" id="{0FA0AB00-7787-4243-B946-00F95C1FAF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439225"/>
              </p:ext>
            </p:extLst>
          </p:nvPr>
        </p:nvGraphicFramePr>
        <p:xfrm>
          <a:off x="160774" y="489298"/>
          <a:ext cx="8659698" cy="6040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6566">
                  <a:extLst>
                    <a:ext uri="{9D8B030D-6E8A-4147-A177-3AD203B41FA5}">
                      <a16:colId xmlns:a16="http://schemas.microsoft.com/office/drawing/2014/main" xmlns="" val="1167643316"/>
                    </a:ext>
                  </a:extLst>
                </a:gridCol>
                <a:gridCol w="2886566">
                  <a:extLst>
                    <a:ext uri="{9D8B030D-6E8A-4147-A177-3AD203B41FA5}">
                      <a16:colId xmlns:a16="http://schemas.microsoft.com/office/drawing/2014/main" xmlns="" val="3037982241"/>
                    </a:ext>
                  </a:extLst>
                </a:gridCol>
                <a:gridCol w="2886566">
                  <a:extLst>
                    <a:ext uri="{9D8B030D-6E8A-4147-A177-3AD203B41FA5}">
                      <a16:colId xmlns:a16="http://schemas.microsoft.com/office/drawing/2014/main" xmlns="" val="424112238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Commodity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Plant Part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28575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Port(s) of Entry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28575" anchor="ctr"/>
                </a:tc>
                <a:extLst>
                  <a:ext uri="{0D108BD9-81ED-4DB2-BD59-A6C34878D82A}">
                    <a16:rowId xmlns:a16="http://schemas.microsoft.com/office/drawing/2014/main" xmlns="" val="389396833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Aloe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Above-ground parts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All Ports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1638485461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Apple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Fruit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All Ports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4278299295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Apricot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Fruit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Continental U.S. Ports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3943565635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Blueberry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Fruit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All Ports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2127963297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Garlic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Peeled cloves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All Ports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3502339465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Ginger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Rhizome; Root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All Ports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2723388420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Grape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Cluster of fruit; Fruit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All Ports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349968991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Grapefruit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Fruit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2448717716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Lemon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2334975857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Litchi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Cluster of fruit; 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Continental U.S.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3580544500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Mushroom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Above-ground parts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3964545148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Nectarine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1787285693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Orange, Sweet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229854015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Peach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1806881742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Peanut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Nut; Pod; Raw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4144822913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Pear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1305760335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Persimmon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Continental U.S.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3646747608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Pineapple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Continental U.S.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1986147718"/>
                  </a:ext>
                </a:extLst>
              </a:tr>
              <a:tr h="2580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Plum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mo"/>
                        </a:rPr>
                        <a:t>Fruit  </a:t>
                      </a:r>
                      <a:endParaRPr lang="en-ZA" sz="140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mo"/>
                        </a:rPr>
                        <a:t>All Ports  </a:t>
                      </a:r>
                      <a:endParaRPr lang="en-ZA" sz="1400" dirty="0">
                        <a:effectLst/>
                        <a:latin typeface="Arimo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38100" marB="47625" anchor="ctr"/>
                </a:tc>
                <a:extLst>
                  <a:ext uri="{0D108BD9-81ED-4DB2-BD59-A6C34878D82A}">
                    <a16:rowId xmlns:a16="http://schemas.microsoft.com/office/drawing/2014/main" xmlns="" val="3949189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082165"/>
      </p:ext>
    </p:extLst>
  </p:cSld>
  <p:clrMapOvr>
    <a:masterClrMapping/>
  </p:clrMapOvr>
</p:sld>
</file>

<file path=ppt/theme/theme1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11_Office Theme">
      <a:majorFont>
        <a:latin typeface="Trebuchet MS"/>
        <a:ea typeface="ＭＳ Ｐゴシック"/>
        <a:cs typeface="Trebuchet MS"/>
      </a:majorFont>
      <a:minorFont>
        <a:latin typeface="Trebuchet MS"/>
        <a:ea typeface="ＭＳ Ｐゴシック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7333</TotalTime>
  <Words>939</Words>
  <Application>Microsoft Office PowerPoint</Application>
  <PresentationFormat>On-screen Show (4:3)</PresentationFormat>
  <Paragraphs>348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 Unicode MS</vt:lpstr>
      <vt:lpstr>ＭＳ Ｐゴシック</vt:lpstr>
      <vt:lpstr>Arial</vt:lpstr>
      <vt:lpstr>Arimo</vt:lpstr>
      <vt:lpstr>Calibri</vt:lpstr>
      <vt:lpstr>Symbol</vt:lpstr>
      <vt:lpstr>Times</vt:lpstr>
      <vt:lpstr>Times New Roman</vt:lpstr>
      <vt:lpstr>Trebuchet MS</vt:lpstr>
      <vt:lpstr>11_Office Theme</vt:lpstr>
      <vt:lpstr>Office Theme</vt:lpstr>
      <vt:lpstr>PowerPoint Presentation</vt:lpstr>
      <vt:lpstr>Outline of the Presentation</vt:lpstr>
      <vt:lpstr>Bilateral Relations between SA and US</vt:lpstr>
      <vt:lpstr>United States as Export Partner for SA</vt:lpstr>
      <vt:lpstr>Major SA Exports of Goods to the US</vt:lpstr>
      <vt:lpstr>Major SA Exports of Services to the US</vt:lpstr>
      <vt:lpstr>Preferential Access through AGOA</vt:lpstr>
      <vt:lpstr>AGOA Product Coverage</vt:lpstr>
      <vt:lpstr> US Dept Approved Commodities for SA    </vt:lpstr>
      <vt:lpstr>Share of AGOA/GSP in SA Exports</vt:lpstr>
      <vt:lpstr>AGOA/GSP Utilization for South Africa</vt:lpstr>
      <vt:lpstr>Some Issues about Exporting to the US</vt:lpstr>
      <vt:lpstr>Contact Details</vt:lpstr>
    </vt:vector>
  </TitlesOfParts>
  <Company>IMC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logo template</dc:title>
  <dc:creator>Chantal Wellington</dc:creator>
  <cp:lastModifiedBy>Linda Lubengu: ECDC - East London</cp:lastModifiedBy>
  <cp:revision>400</cp:revision>
  <cp:lastPrinted>2015-04-29T13:17:32Z</cp:lastPrinted>
  <dcterms:created xsi:type="dcterms:W3CDTF">2009-11-17T11:03:50Z</dcterms:created>
  <dcterms:modified xsi:type="dcterms:W3CDTF">2021-03-25T10:33:13Z</dcterms:modified>
</cp:coreProperties>
</file>