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heme/theme4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5" r:id="rId3"/>
  </p:sldMasterIdLst>
  <p:notesMasterIdLst>
    <p:notesMasterId r:id="rId11"/>
  </p:notesMasterIdLst>
  <p:sldIdLst>
    <p:sldId id="256" r:id="rId4"/>
    <p:sldId id="2724" r:id="rId5"/>
    <p:sldId id="2727" r:id="rId6"/>
    <p:sldId id="2720" r:id="rId7"/>
    <p:sldId id="2726" r:id="rId8"/>
    <p:sldId id="2732" r:id="rId9"/>
    <p:sldId id="262" r:id="rId10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099489AB-E5E3-4FE6-B5F7-87320E07FA31}">
          <p14:sldIdLst>
            <p14:sldId id="256"/>
            <p14:sldId id="2724"/>
            <p14:sldId id="2727"/>
            <p14:sldId id="2720"/>
            <p14:sldId id="2726"/>
            <p14:sldId id="2732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o Sebiloane" initials="NS" lastIdx="3" clrIdx="0">
    <p:extLst>
      <p:ext uri="{19B8F6BF-5375-455C-9EA6-DF929625EA0E}">
        <p15:presenceInfo xmlns:p15="http://schemas.microsoft.com/office/powerpoint/2012/main" userId="S::NeoS@idc.co.za::61352b58-a7f0-4cfe-b938-3417872bf8f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EC327"/>
    <a:srgbClr val="ECB827"/>
    <a:srgbClr val="485B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57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15T18:33:18.110" idx="2">
    <p:pos x="10" y="10"/>
    <p:text>please add NW contact numbers below...I cant edit it for sime reason....</p:text>
    <p:extLst>
      <p:ext uri="{C676402C-5697-4E1C-873F-D02D1690AC5C}">
        <p15:threadingInfo xmlns:p15="http://schemas.microsoft.com/office/powerpoint/2012/main" timeZoneBias="-1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F079054-0568-46CB-9213-C141B029F442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47501D89-77DB-46CE-A513-0429383C8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03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4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jpg"/><Relationship Id="rId4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4.emf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6.jpg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4.emf"/><Relationship Id="rId2" Type="http://schemas.openxmlformats.org/officeDocument/2006/relationships/tags" Target="../tags/tag2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.jpg"/><Relationship Id="rId4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4.emf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6.jpg"/><Relationship Id="rId4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4.emf"/><Relationship Id="rId2" Type="http://schemas.openxmlformats.org/officeDocument/2006/relationships/tags" Target="../tags/tag30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6.jpg"/><Relationship Id="rId4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6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9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8184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9D26E-6C1E-4D41-B313-B29238FDC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53A3D52-E879-4AFF-900F-C2F01049C1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554061-B723-41D1-888B-114C59EA1E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F82734-C87A-478E-8C30-C28066ABA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5AE88C-E699-423D-9EC7-AC0BAF418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7183945-3CDF-4403-8791-5F64C69581C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22300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DDA0FE8-38BB-423D-9417-976472851E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37356A8-CDE4-424D-98C1-3561DA2F4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D43A7E-E0E2-478F-AFDF-C06C16129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D962A1-56B3-454E-BA80-0D8DEFAEF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B31BEC-1AB5-4ADA-8940-30771967B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7183945-3CDF-4403-8791-5F64C69581C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91682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BBDABA-CE11-4B06-8A8D-BA42BF573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465" y="136527"/>
            <a:ext cx="7924801" cy="962700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D2A10D-AC8E-48AB-97D5-8F3E8223D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4464" y="1322963"/>
            <a:ext cx="9562987" cy="521915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971550" indent="-285750">
              <a:buFont typeface="Arial" panose="020B0604020202020204" pitchFamily="34" charset="0"/>
              <a:buChar char="‒"/>
              <a:defRPr sz="1400">
                <a:solidFill>
                  <a:schemeClr val="bg1"/>
                </a:solidFill>
              </a:defRPr>
            </a:lvl3pPr>
            <a:lvl4pPr marL="1200150" indent="-17145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5C7362DA-87DF-4D4A-8B5C-1A77AE7622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553591"/>
            <a:ext cx="2743200" cy="2787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56F2FE-8F7E-4CCE-97C9-4237223CC321}" type="slidenum">
              <a:rPr kumimoji="0" lang="en-GB" sz="750" b="0" i="0" u="none" strike="noStrike" kern="1200" cap="none" spc="0" normalizeH="0" baseline="0" noProof="0" smtClean="0">
                <a:ln>
                  <a:noFill/>
                </a:ln>
                <a:solidFill>
                  <a:srgbClr val="0057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750" b="0" i="0" u="none" strike="noStrike" kern="1200" cap="none" spc="0" normalizeH="0" baseline="0" noProof="0">
              <a:ln>
                <a:noFill/>
              </a:ln>
              <a:solidFill>
                <a:srgbClr val="0057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617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DA6F77F9-7297-41D4-9A96-D05442C9395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6722153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think-cell Slide" r:id="rId6" imgW="425" imgH="426" progId="TCLayout.ActiveDocument.1">
                  <p:embed/>
                </p:oleObj>
              </mc:Choice>
              <mc:Fallback>
                <p:oleObj name="think-cell Slide" r:id="rId6" imgW="425" imgH="42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xmlns="" id="{DA6F77F9-7297-41D4-9A96-D05442C939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03ACE78C-8054-43AA-805E-31331FA68B6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FFD9C155-1454-48D5-851C-8CBB5C3054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978" y="4847213"/>
            <a:ext cx="5749519" cy="42624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91440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9AA6AE81-6CC8-4E11-9D18-FB5FAB7F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79" y="2188724"/>
            <a:ext cx="6444461" cy="147802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GB" sz="3600" b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914400">
              <a:lnSpc>
                <a:spcPct val="12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0018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xmlns="" id="{E5B20988-2B6D-4E2B-A36D-03E9911476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67966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xmlns="" id="{E5B20988-2B6D-4E2B-A36D-03E9911476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E1F2940F-7BC1-4050-9879-971831B5A50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C6768F-86AC-4913-B9C3-B13D7A16B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B06543C-4875-4ED9-8F10-E5743F6DEF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6C81B-A2F2-4707-A54A-86E68A94FD6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5727326-6C82-4769-852A-24FEBB40EC1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84464" y="1332000"/>
            <a:ext cx="9600000" cy="51053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2831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Ki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xmlns="" id="{BECF3BB3-514B-4F13-8002-73044F2E3C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367855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xmlns="" id="{BECF3BB3-514B-4F13-8002-73044F2E3C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C0C34658-89FB-4F8E-80C4-D52934AB383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C6768F-86AC-4913-B9C3-B13D7A16B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GB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B06543C-4875-4ED9-8F10-E5743F6DEF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6C81B-A2F2-4707-A54A-86E68A94FD6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5727326-6C82-4769-852A-24FEBB40EC1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84464" y="1332000"/>
            <a:ext cx="9600000" cy="44640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921EBE7-ACD5-485E-A21E-1A076EE357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84464" y="5796026"/>
            <a:ext cx="9600000" cy="641350"/>
          </a:xfr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400" i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lang="en-US" smtClean="0"/>
            </a:lvl2pPr>
            <a:lvl3pPr>
              <a:defRPr lang="en-US" sz="1400" smtClean="0"/>
            </a:lvl3pPr>
            <a:lvl4pPr>
              <a:defRPr lang="en-US" sz="1400" smtClean="0"/>
            </a:lvl4pPr>
            <a:lvl5pPr>
              <a:defRPr lang="en-GB" sz="1400"/>
            </a:lvl5pPr>
          </a:lstStyle>
          <a:p>
            <a:pPr marL="171450" lvl="0" indent="-171450" algn="ctr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4918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C179B2C7-660C-4D45-9922-F2C0412FF18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589423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xmlns="" id="{C179B2C7-660C-4D45-9922-F2C0412FF1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BFDB12C0-F52C-4CE2-BADA-BBC20418132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C6768F-86AC-4913-B9C3-B13D7A16B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B06543C-4875-4ED9-8F10-E5743F6DEF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6C81B-A2F2-4707-A54A-86E68A94FD6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5727326-6C82-4769-852A-24FEBB40EC1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84464" y="1801299"/>
            <a:ext cx="9600000" cy="46787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81F39C89-659B-45B1-9BBE-E00A81B355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4464" y="1332000"/>
            <a:ext cx="9600000" cy="42624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 defTabSz="91440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819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Content and Ki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E8BE9201-AF7C-41CC-8738-165E666FC4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87610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xmlns="" id="{E8BE9201-AF7C-41CC-8738-165E666FC4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2CD6B492-154E-414F-81C8-88200188B8A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C6768F-86AC-4913-B9C3-B13D7A16B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B06543C-4875-4ED9-8F10-E5743F6DEF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6C81B-A2F2-4707-A54A-86E68A94FD6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5727326-6C82-4769-852A-24FEBB40EC1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84464" y="1801300"/>
            <a:ext cx="9600000" cy="39947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81F39C89-659B-45B1-9BBE-E00A81B355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4464" y="1332000"/>
            <a:ext cx="9600000" cy="42624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 defTabSz="91440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xmlns="" id="{AF864B5C-5AF4-4C1B-B88E-DA4030895B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84464" y="5796026"/>
            <a:ext cx="9600000" cy="641350"/>
          </a:xfr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400" i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lang="en-US" smtClean="0"/>
            </a:lvl2pPr>
            <a:lvl3pPr>
              <a:defRPr lang="en-US" sz="1400" smtClean="0"/>
            </a:lvl3pPr>
            <a:lvl4pPr>
              <a:defRPr lang="en-US" sz="1400" smtClean="0"/>
            </a:lvl4pPr>
            <a:lvl5pPr>
              <a:defRPr lang="en-GB" sz="1400"/>
            </a:lvl5pPr>
          </a:lstStyle>
          <a:p>
            <a:pPr marL="171450" lvl="0" indent="-171450" algn="ctr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9590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DA6F77F9-7297-41D4-9A96-D05442C9395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0093138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5" name="think-cell Slide" r:id="rId6" imgW="425" imgH="426" progId="TCLayout.ActiveDocument.1">
                  <p:embed/>
                </p:oleObj>
              </mc:Choice>
              <mc:Fallback>
                <p:oleObj name="think-cell Slide" r:id="rId6" imgW="425" imgH="42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xmlns="" id="{DA6F77F9-7297-41D4-9A96-D05442C939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03ACE78C-8054-43AA-805E-31331FA68B6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9AA6AE81-6CC8-4E11-9D18-FB5FAB7F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79" y="2901956"/>
            <a:ext cx="6444461" cy="147802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GB" sz="3200" b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914400">
              <a:lnSpc>
                <a:spcPct val="12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84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xmlns="" id="{06B495F3-F1E1-4AAB-B5D6-1D8E9BFF5A7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09506619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think-cell Slide" r:id="rId5" imgW="425" imgH="426" progId="TCLayout.ActiveDocument.1">
                  <p:embed/>
                </p:oleObj>
              </mc:Choice>
              <mc:Fallback>
                <p:oleObj name="think-cell Slide" r:id="rId5" imgW="425" imgH="426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xmlns="" id="{06B495F3-F1E1-4AAB-B5D6-1D8E9BFF5A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9BA295DC-4C6B-4645-B2A2-F532483995C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xmlns="" id="{7015FB18-3A33-4DC2-BBAB-5665518044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32464" y="1332000"/>
            <a:ext cx="4752000" cy="4248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8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 indent="0" defTabSz="91440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xmlns="" id="{36170D4B-E42D-46FA-A3CA-6D8B60CEFF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84464" y="1333442"/>
            <a:ext cx="4752000" cy="4248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8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 indent="0" defTabSz="91440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C6768F-86AC-4913-B9C3-B13D7A16B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B06543C-4875-4ED9-8F10-E5743F6DEF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6C81B-A2F2-4707-A54A-86E68A94FD6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5727326-6C82-4769-852A-24FEBB40EC1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84464" y="1801299"/>
            <a:ext cx="4752000" cy="46787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xmlns="" id="{98FEA9EA-B646-4822-A2CD-906322774F2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632464" y="1801299"/>
            <a:ext cx="4752000" cy="46787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2429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482A2E-3F23-4B55-BF0F-1253B8639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142DFE-3880-488D-8406-59A737658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69F9C1-335A-4D45-A78D-07C9587B40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68C55E-DFE0-4F1E-A7A2-986F6B610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90D979-06C4-4939-8069-D0E4D71D2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7183945-3CDF-4403-8791-5F64C69581C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98234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and Ki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xmlns="" id="{06B495F3-F1E1-4AAB-B5D6-1D8E9BFF5A7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54300049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3" name="think-cell Slide" r:id="rId5" imgW="425" imgH="426" progId="TCLayout.ActiveDocument.1">
                  <p:embed/>
                </p:oleObj>
              </mc:Choice>
              <mc:Fallback>
                <p:oleObj name="think-cell Slide" r:id="rId5" imgW="425" imgH="426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xmlns="" id="{06B495F3-F1E1-4AAB-B5D6-1D8E9BFF5A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9BA295DC-4C6B-4645-B2A2-F532483995C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xmlns="" id="{7015FB18-3A33-4DC2-BBAB-5665518044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32464" y="1332000"/>
            <a:ext cx="4752000" cy="4248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8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 indent="0" defTabSz="91440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xmlns="" id="{36170D4B-E42D-46FA-A3CA-6D8B60CEFF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84464" y="1333442"/>
            <a:ext cx="4752000" cy="4248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8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 indent="0" defTabSz="91440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C6768F-86AC-4913-B9C3-B13D7A16B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B06543C-4875-4ED9-8F10-E5743F6DEF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6C81B-A2F2-4707-A54A-86E68A94FD6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5727326-6C82-4769-852A-24FEBB40EC1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84464" y="1801300"/>
            <a:ext cx="4752000" cy="39932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xmlns="" id="{98FEA9EA-B646-4822-A2CD-906322774F2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632464" y="1801300"/>
            <a:ext cx="4752000" cy="39932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805763F4-03A7-4979-A383-58382E9E1F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84464" y="5796026"/>
            <a:ext cx="9600000" cy="641350"/>
          </a:xfr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400" i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lang="en-US" smtClean="0"/>
            </a:lvl2pPr>
            <a:lvl3pPr>
              <a:defRPr lang="en-US" sz="1400" smtClean="0"/>
            </a:lvl3pPr>
            <a:lvl4pPr>
              <a:defRPr lang="en-US" sz="1400" smtClean="0"/>
            </a:lvl4pPr>
            <a:lvl5pPr>
              <a:defRPr lang="en-GB" sz="1400"/>
            </a:lvl5pPr>
          </a:lstStyle>
          <a:p>
            <a:pPr marL="171450" lvl="0" indent="-171450" algn="ctr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0911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8A7D454C-4A2F-4A40-90A4-C768CEC78E8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97678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7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xmlns="" id="{8A7D454C-4A2F-4A40-90A4-C768CEC78E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6DE83E46-B0DE-41D7-820E-111E5FEAEA7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C6768F-86AC-4913-B9C3-B13D7A16B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B06543C-4875-4ED9-8F10-E5743F6DEF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6C81B-A2F2-4707-A54A-86E68A94FD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011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34FC2D03-EE66-4AF2-BAF8-135CB65D866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46303950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1"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34FC2D03-EE66-4AF2-BAF8-135CB65D86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B06543C-4875-4ED9-8F10-E5743F6DEF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6C81B-A2F2-4707-A54A-86E68A94FD6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C938F619-9939-4127-B7AE-731820FDD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464" y="228600"/>
            <a:ext cx="7822832" cy="86061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0228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xmlns="" id="{270A3D78-D0B8-4D85-B02C-9097E5200E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5" name="think-cell Slide" r:id="rId6" imgW="425" imgH="426" progId="TCLayout.ActiveDocument.1">
                  <p:embed/>
                </p:oleObj>
              </mc:Choice>
              <mc:Fallback>
                <p:oleObj name="think-cell Slide" r:id="rId6" imgW="425" imgH="42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xmlns="" id="{270A3D78-D0B8-4D85-B02C-9097E5200E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xmlns="" id="{7B897331-6DD6-4703-B59B-7F1341F388D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32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BBDABA-CE11-4B06-8A8D-BA42BF573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465" y="136527"/>
            <a:ext cx="7924801" cy="9627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D2A10D-AC8E-48AB-97D5-8F3E8223D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4464" y="1322963"/>
            <a:ext cx="9562987" cy="521915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971550" indent="-285750">
              <a:buFont typeface="Arial" panose="020B0604020202020204" pitchFamily="34" charset="0"/>
              <a:buChar char="‒"/>
              <a:defRPr sz="1400">
                <a:solidFill>
                  <a:schemeClr val="bg1"/>
                </a:solidFill>
              </a:defRPr>
            </a:lvl3pPr>
            <a:lvl4pPr marL="1200150" indent="-17145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xmlns="" id="{C0397D3B-EB70-4217-BBE0-53C6F616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3453" y="6492876"/>
            <a:ext cx="668547" cy="365125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bg2">
                    <a:lumMod val="10000"/>
                  </a:schemeClr>
                </a:solidFill>
                <a:latin typeface="Myriad Pro Light"/>
              </a:defRPr>
            </a:lvl1pPr>
          </a:lstStyle>
          <a:p>
            <a:fld id="{57183945-3CDF-4403-8791-5F64C69581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36822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0698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DA6F77F9-7297-41D4-9A96-D05442C9395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71669236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0" name="think-cell Slide" r:id="rId6" imgW="425" imgH="426" progId="TCLayout.ActiveDocument.1">
                  <p:embed/>
                </p:oleObj>
              </mc:Choice>
              <mc:Fallback>
                <p:oleObj name="think-cell Slide" r:id="rId6" imgW="425" imgH="42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xmlns="" id="{DA6F77F9-7297-41D4-9A96-D05442C939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03ACE78C-8054-43AA-805E-31331FA68B6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FFD9C155-1454-48D5-851C-8CBB5C3054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978" y="4847213"/>
            <a:ext cx="5749519" cy="42624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91440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9AA6AE81-6CC8-4E11-9D18-FB5FAB7F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79" y="2188724"/>
            <a:ext cx="6444461" cy="147802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GB" sz="3600" b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914400">
              <a:lnSpc>
                <a:spcPct val="12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764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C6768F-86AC-4913-B9C3-B13D7A16B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B06543C-4875-4ED9-8F10-E5743F6DEF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1D50A-5BE6-484A-A49E-04EA8D903EA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5727326-6C82-4769-852A-24FEBB40EC1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84464" y="1332000"/>
            <a:ext cx="9600000" cy="51053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43661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Ki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C6768F-86AC-4913-B9C3-B13D7A16B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B06543C-4875-4ED9-8F10-E5743F6DEF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1D50A-5BE6-484A-A49E-04EA8D903EA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5727326-6C82-4769-852A-24FEBB40EC1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84464" y="1332000"/>
            <a:ext cx="9600000" cy="44640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921EBE7-ACD5-485E-A21E-1A076EE357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84464" y="5796026"/>
            <a:ext cx="9600000" cy="641350"/>
          </a:xfr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400" i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lang="en-US" smtClean="0"/>
            </a:lvl2pPr>
            <a:lvl3pPr>
              <a:defRPr lang="en-US" sz="1400" smtClean="0"/>
            </a:lvl3pPr>
            <a:lvl4pPr>
              <a:defRPr lang="en-US" sz="1400" smtClean="0"/>
            </a:lvl4pPr>
            <a:lvl5pPr>
              <a:defRPr lang="en-GB" sz="1400"/>
            </a:lvl5pPr>
          </a:lstStyle>
          <a:p>
            <a:pPr marL="171450" lvl="0" indent="-171450" algn="ctr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0928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C6768F-86AC-4913-B9C3-B13D7A16B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B06543C-4875-4ED9-8F10-E5743F6DEF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1D50A-5BE6-484A-A49E-04EA8D903EA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5727326-6C82-4769-852A-24FEBB40EC1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84464" y="1801299"/>
            <a:ext cx="9600000" cy="46787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81F39C89-659B-45B1-9BBE-E00A81B355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4464" y="1332000"/>
            <a:ext cx="9600000" cy="42624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 defTabSz="91440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2907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Content and Ki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C6768F-86AC-4913-B9C3-B13D7A16B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B06543C-4875-4ED9-8F10-E5743F6DEF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1D50A-5BE6-484A-A49E-04EA8D903EA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5727326-6C82-4769-852A-24FEBB40EC1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84464" y="1801300"/>
            <a:ext cx="9600000" cy="39947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81F39C89-659B-45B1-9BBE-E00A81B355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4464" y="1332000"/>
            <a:ext cx="9600000" cy="42624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 defTabSz="91440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xmlns="" id="{AF864B5C-5AF4-4C1B-B88E-DA4030895B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84464" y="5796026"/>
            <a:ext cx="9600000" cy="641350"/>
          </a:xfr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400" i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lang="en-US" smtClean="0"/>
            </a:lvl2pPr>
            <a:lvl3pPr>
              <a:defRPr lang="en-US" sz="1400" smtClean="0"/>
            </a:lvl3pPr>
            <a:lvl4pPr>
              <a:defRPr lang="en-US" sz="1400" smtClean="0"/>
            </a:lvl4pPr>
            <a:lvl5pPr>
              <a:defRPr lang="en-GB" sz="1400"/>
            </a:lvl5pPr>
          </a:lstStyle>
          <a:p>
            <a:pPr marL="171450" lvl="0" indent="-171450" algn="ctr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4385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BBDABA-CE11-4B06-8A8D-BA42BF573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465" y="248477"/>
            <a:ext cx="7924801" cy="850749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3192B0F-433E-42C0-AC73-71E6CAF1D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3250" y="6207264"/>
            <a:ext cx="640080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algn="ctr">
              <a:defRPr b="1">
                <a:solidFill>
                  <a:schemeClr val="accent4"/>
                </a:solidFill>
              </a:defRPr>
            </a:lvl1pPr>
          </a:lstStyle>
          <a:p>
            <a:fld id="{57183945-3CDF-4403-8791-5F64C69581C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336420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DA6F77F9-7297-41D4-9A96-D05442C9395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35692695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4" name="think-cell Slide" r:id="rId6" imgW="425" imgH="426" progId="TCLayout.ActiveDocument.1">
                  <p:embed/>
                </p:oleObj>
              </mc:Choice>
              <mc:Fallback>
                <p:oleObj name="think-cell Slide" r:id="rId6" imgW="425" imgH="42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xmlns="" id="{DA6F77F9-7297-41D4-9A96-D05442C939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03ACE78C-8054-43AA-805E-31331FA68B6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9AA6AE81-6CC8-4E11-9D18-FB5FAB7F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79" y="2901956"/>
            <a:ext cx="6444461" cy="147802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GB" sz="3200" b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914400">
              <a:lnSpc>
                <a:spcPct val="12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75856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xmlns="" id="{06B495F3-F1E1-4AAB-B5D6-1D8E9BFF5A7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35291737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8" name="think-cell Slide" r:id="rId5" imgW="425" imgH="426" progId="TCLayout.ActiveDocument.1">
                  <p:embed/>
                </p:oleObj>
              </mc:Choice>
              <mc:Fallback>
                <p:oleObj name="think-cell Slide" r:id="rId5" imgW="425" imgH="426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xmlns="" id="{06B495F3-F1E1-4AAB-B5D6-1D8E9BFF5A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9BA295DC-4C6B-4645-B2A2-F532483995C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xmlns="" id="{7015FB18-3A33-4DC2-BBAB-5665518044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32464" y="1332000"/>
            <a:ext cx="4752000" cy="4248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8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 indent="0" defTabSz="91440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xmlns="" id="{36170D4B-E42D-46FA-A3CA-6D8B60CEFF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84464" y="1333442"/>
            <a:ext cx="4752000" cy="4248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8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 indent="0" defTabSz="91440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C6768F-86AC-4913-B9C3-B13D7A16B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B06543C-4875-4ED9-8F10-E5743F6DEF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1D50A-5BE6-484A-A49E-04EA8D903EA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5727326-6C82-4769-852A-24FEBB40EC1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84464" y="1801299"/>
            <a:ext cx="4752000" cy="46787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xmlns="" id="{98FEA9EA-B646-4822-A2CD-906322774F2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632464" y="1801299"/>
            <a:ext cx="4752000" cy="46787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42702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and Ki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xmlns="" id="{06B495F3-F1E1-4AAB-B5D6-1D8E9BFF5A7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00118979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2" name="think-cell Slide" r:id="rId5" imgW="425" imgH="426" progId="TCLayout.ActiveDocument.1">
                  <p:embed/>
                </p:oleObj>
              </mc:Choice>
              <mc:Fallback>
                <p:oleObj name="think-cell Slide" r:id="rId5" imgW="425" imgH="426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xmlns="" id="{06B495F3-F1E1-4AAB-B5D6-1D8E9BFF5A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9BA295DC-4C6B-4645-B2A2-F532483995C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xmlns="" id="{7015FB18-3A33-4DC2-BBAB-5665518044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32464" y="1332000"/>
            <a:ext cx="4752000" cy="4248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8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 indent="0" defTabSz="91440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xmlns="" id="{36170D4B-E42D-46FA-A3CA-6D8B60CEFF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84464" y="1333442"/>
            <a:ext cx="4752000" cy="4248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8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 indent="0" defTabSz="91440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C6768F-86AC-4913-B9C3-B13D7A16B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B06543C-4875-4ED9-8F10-E5743F6DEF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1D50A-5BE6-484A-A49E-04EA8D903EA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5727326-6C82-4769-852A-24FEBB40EC1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84464" y="1801300"/>
            <a:ext cx="4752000" cy="39932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xmlns="" id="{98FEA9EA-B646-4822-A2CD-906322774F2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632464" y="1801300"/>
            <a:ext cx="4752000" cy="39932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805763F4-03A7-4979-A383-58382E9E1F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84464" y="5796026"/>
            <a:ext cx="9600000" cy="641350"/>
          </a:xfr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400" i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lang="en-US" smtClean="0"/>
            </a:lvl2pPr>
            <a:lvl3pPr>
              <a:defRPr lang="en-US" sz="1400" smtClean="0"/>
            </a:lvl3pPr>
            <a:lvl4pPr>
              <a:defRPr lang="en-US" sz="1400" smtClean="0"/>
            </a:lvl4pPr>
            <a:lvl5pPr>
              <a:defRPr lang="en-GB" sz="1400"/>
            </a:lvl5pPr>
          </a:lstStyle>
          <a:p>
            <a:pPr marL="171450" lvl="0" indent="-171450" algn="ctr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62828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C6768F-86AC-4913-B9C3-B13D7A16B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B06543C-4875-4ED9-8F10-E5743F6DEF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1D50A-5BE6-484A-A49E-04EA8D903E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2235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34FC2D03-EE66-4AF2-BAF8-135CB65D866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46256655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6"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34FC2D03-EE66-4AF2-BAF8-135CB65D86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B06543C-4875-4ED9-8F10-E5743F6DEF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1D50A-5BE6-484A-A49E-04EA8D903E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761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9992C1-2B68-4699-95CF-85FCB18B3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4393D9-A992-40EB-8F5A-E324A50F71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4789776-F69B-4A5B-94AA-D43C9BFCB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49E12A-F3BB-4AD9-945A-CA97EE9A9B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B136BC8-71E1-4417-BE6D-F7B16DD8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F44278E-A052-41EE-A76B-D7A265E51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7183945-3CDF-4403-8791-5F64C69581C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1936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ED6F0C-DA63-428F-9C03-4B531B921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6D3A7B4-A5A5-46AC-A1EF-82B3AD603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BFAE1B1-22C1-4E0F-8FA7-0F2ED1E86C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54DA68F-7372-40FF-9E55-6C02AB4565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7446FF7-278C-406A-9FAB-FD09BBD3B2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BA020E8-2FB0-4990-A900-2A30A706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FEC1C2F-4064-4C44-988D-834796FC2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5711A43-016B-4DBF-8DD9-B4050E3C1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7183945-3CDF-4403-8791-5F64C69581C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28130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55E24E-CEAC-4727-8AF1-1323F4780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E28A006-00BB-4DEE-B906-D4C4B56663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CD2BC5A-107E-43CB-B244-1EE9B9EB9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F9F7810-994C-40B7-83F5-8A85E05DD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7183945-3CDF-4403-8791-5F64C69581C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26144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91F8B5F-59F2-4C49-B1C2-0332897D2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E0018F7-DEC5-45A6-ADB6-71BECE6B1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190025-0323-4671-AA6F-BD6EEBFCD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7183945-3CDF-4403-8791-5F64C69581C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60134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202AC0-E77D-45F1-8C94-58EE6B960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8E9842-3C90-4670-8006-BA4418468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50A1CC8-83F9-43FA-A74F-0A1336881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0FA89BB-E1F0-4015-8680-12758D7962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6BFAA9-3081-41B8-87A3-07F1AE1C4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A9FED1-4337-4FB1-83C7-85EF0AACB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7183945-3CDF-4403-8791-5F64C69581C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26165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EC541E-36D9-4B5C-8A12-1270BF046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BE0CE77-E9E3-4976-A6D5-A06A11C184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064DED0-2539-42F4-B7A1-562559667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09D49D8-50A8-4127-B9D3-FAC7688DD4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C354C5E-C34C-4B66-ADBF-6EEED7B70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237558F-31A8-4675-9692-EC6869C0E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7183945-3CDF-4403-8791-5F64C69581C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039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5.jpg"/><Relationship Id="rId2" Type="http://schemas.openxmlformats.org/officeDocument/2006/relationships/slideLayout" Target="../slideLayouts/slideLayout14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4.emf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vmlDrawing" Target="../drawings/vmlDrawing1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ags" Target="../tags/tag24.xml"/><Relationship Id="rId18" Type="http://schemas.openxmlformats.org/officeDocument/2006/relationships/oleObject" Target="../embeddings/oleObject13.bin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vmlDrawing" Target="../drawings/vmlDrawing13.vml"/><Relationship Id="rId17" Type="http://schemas.openxmlformats.org/officeDocument/2006/relationships/image" Target="../media/image5.jpg"/><Relationship Id="rId2" Type="http://schemas.openxmlformats.org/officeDocument/2006/relationships/slideLayout" Target="../slideLayouts/slideLayout26.xml"/><Relationship Id="rId16" Type="http://schemas.openxmlformats.org/officeDocument/2006/relationships/tags" Target="../tags/tag27.xml"/><Relationship Id="rId20" Type="http://schemas.openxmlformats.org/officeDocument/2006/relationships/oleObject" Target="../embeddings/oleObject14.bin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15" Type="http://schemas.openxmlformats.org/officeDocument/2006/relationships/tags" Target="../tags/tag26.xml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4.emf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ags" Target="../tags/tag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4644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F11E08A7-825F-40CD-9F30-DE58033E9B29}"/>
              </a:ext>
            </a:extLst>
          </p:cNvPr>
          <p:cNvGraphicFramePr>
            <a:graphicFrameLocks noChangeAspect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4219936343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think-cell Slide" r:id="rId18" imgW="425" imgH="426" progId="TCLayout.ActiveDocument.1">
                  <p:embed/>
                </p:oleObj>
              </mc:Choice>
              <mc:Fallback>
                <p:oleObj name="think-cell Slide" r:id="rId18" imgW="425" imgH="42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xmlns="" id="{F11E08A7-825F-40CD-9F30-DE58033E9B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xmlns="" id="{8C3B54C7-2C02-4FFE-9710-CD5DC9035A1E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xmlns="" id="{E16F8687-2B37-499C-B37D-2EDA79660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464" y="228600"/>
            <a:ext cx="7822832" cy="860612"/>
          </a:xfrm>
          <a:prstGeom prst="rect">
            <a:avLst/>
          </a:prstGeom>
        </p:spPr>
        <p:txBody>
          <a:bodyPr anchor="ctr"/>
          <a:lstStyle/>
          <a:p>
            <a:pPr marL="0"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C8981F9-BAD6-4D8E-8437-886220FCD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4464" y="1332000"/>
            <a:ext cx="9600000" cy="504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8C18FA-B278-4C96-97A0-7A437F470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553589"/>
            <a:ext cx="2743200" cy="2787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DF6C81B-A2F2-4707-A54A-86E68A94FD6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3178D8B3-3163-493F-93CA-05D274CE3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53588"/>
            <a:ext cx="2743200" cy="27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000" smtClean="0">
                <a:solidFill>
                  <a:schemeClr val="bg1"/>
                </a:solidFill>
              </a:defRPr>
            </a:lvl1pPr>
          </a:lstStyle>
          <a:p>
            <a:fld id="{AFFB80CC-3FEF-48B4-B221-2C3F0F845DE6}" type="datetimeFigureOut">
              <a:rPr lang="en-GB" smtClean="0"/>
              <a:pPr/>
              <a:t>25/03/2021</a:t>
            </a:fld>
            <a:endParaRPr lang="en-GB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297F6D66-9E8E-45BC-9A97-A24CF04D50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16000" y="6553588"/>
            <a:ext cx="5760000" cy="27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GB" sz="10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709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GB" sz="2800" kern="1200" smtClean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lang="en-US" sz="1600" b="1" kern="1200" dirty="0" smtClean="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F11E08A7-825F-40CD-9F30-DE58033E9B29}"/>
              </a:ext>
            </a:extLst>
          </p:cNvPr>
          <p:cNvGraphicFramePr>
            <a:graphicFrameLocks noChangeAspect="1"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037689800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8" name="think-cell Slide" r:id="rId18" imgW="425" imgH="426" progId="TCLayout.ActiveDocument.1">
                  <p:embed/>
                </p:oleObj>
              </mc:Choice>
              <mc:Fallback>
                <p:oleObj name="think-cell Slide" r:id="rId18" imgW="425" imgH="42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xmlns="" id="{F11E08A7-825F-40CD-9F30-DE58033E9B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xmlns="" id="{8C3B54C7-2C02-4FFE-9710-CD5DC9035A1E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xmlns="" id="{E16F8687-2B37-499C-B37D-2EDA79660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464" y="228600"/>
            <a:ext cx="7822832" cy="860612"/>
          </a:xfrm>
          <a:prstGeom prst="rect">
            <a:avLst/>
          </a:prstGeom>
        </p:spPr>
        <p:txBody>
          <a:bodyPr anchor="ctr"/>
          <a:lstStyle/>
          <a:p>
            <a:pPr marL="0"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C8981F9-BAD6-4D8E-8437-886220FCD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4464" y="1332000"/>
            <a:ext cx="9600000" cy="504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8C18FA-B278-4C96-97A0-7A437F470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553589"/>
            <a:ext cx="2743200" cy="2787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FA91D50A-5BE6-484A-A49E-04EA8D903EA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3178D8B3-3163-493F-93CA-05D274CE3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53588"/>
            <a:ext cx="2743200" cy="27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000" smtClean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297F6D66-9E8E-45BC-9A97-A24CF04D50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16000" y="6553588"/>
            <a:ext cx="5760000" cy="27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GB" sz="1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xmlns="" id="{984B93BC-409C-48F3-8EE0-08088E85897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3732886155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9" name="think-cell Slide" r:id="rId20" imgW="425" imgH="426" progId="TCLayout.ActiveDocument.1">
                  <p:embed/>
                </p:oleObj>
              </mc:Choice>
              <mc:Fallback>
                <p:oleObj name="think-cell Slide" r:id="rId20" imgW="425" imgH="426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xmlns="" id="{984B93BC-409C-48F3-8EE0-08088E8589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xmlns="" id="{97310961-EB0D-4739-A778-B7BF9D49D4D1}"/>
              </a:ext>
            </a:extLst>
          </p:cNvPr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25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GB" sz="2800" kern="1200" smtClean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lang="en-US" sz="1600" b="1" kern="1200" dirty="0" smtClean="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B4408B99-A7A2-47B8-AA59-796C7902C829}"/>
              </a:ext>
            </a:extLst>
          </p:cNvPr>
          <p:cNvSpPr txBox="1">
            <a:spLocks/>
          </p:cNvSpPr>
          <p:nvPr/>
        </p:nvSpPr>
        <p:spPr>
          <a:xfrm>
            <a:off x="208722" y="2860591"/>
            <a:ext cx="6984558" cy="124027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endParaRPr lang="en-US" sz="2800" b="1" dirty="0">
              <a:solidFill>
                <a:prstClr val="white"/>
              </a:solidFill>
            </a:endParaRPr>
          </a:p>
          <a:p>
            <a:pPr lvl="0">
              <a:lnSpc>
                <a:spcPct val="100000"/>
              </a:lnSpc>
            </a:pPr>
            <a:r>
              <a:rPr lang="en-US" sz="2800" b="1" dirty="0">
                <a:solidFill>
                  <a:prstClr val="white"/>
                </a:solidFill>
              </a:rPr>
              <a:t> </a:t>
            </a:r>
            <a:endParaRPr lang="en-ZA" sz="1800" b="1" dirty="0">
              <a:solidFill>
                <a:prstClr val="white"/>
              </a:solidFill>
            </a:endParaRP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xmlns="" id="{6BE268C9-17BC-4A8F-84DB-D6820E95F696}"/>
              </a:ext>
            </a:extLst>
          </p:cNvPr>
          <p:cNvSpPr txBox="1">
            <a:spLocks/>
          </p:cNvSpPr>
          <p:nvPr/>
        </p:nvSpPr>
        <p:spPr>
          <a:xfrm>
            <a:off x="208722" y="4351913"/>
            <a:ext cx="6727911" cy="42624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sz="1600" dirty="0">
              <a:solidFill>
                <a:prstClr val="white"/>
              </a:solidFill>
            </a:endParaRPr>
          </a:p>
          <a:p>
            <a:pPr lvl="0"/>
            <a:r>
              <a:rPr lang="en-US" sz="2000" dirty="0">
                <a:solidFill>
                  <a:prstClr val="white"/>
                </a:solidFill>
              </a:rPr>
              <a:t>Mandisi Rungqu</a:t>
            </a:r>
          </a:p>
          <a:p>
            <a:pPr lvl="0"/>
            <a:r>
              <a:rPr lang="en-US" sz="2000" dirty="0">
                <a:solidFill>
                  <a:prstClr val="white"/>
                </a:solidFill>
              </a:rPr>
              <a:t>Regional Manager: Eastern Cape (East)  </a:t>
            </a:r>
          </a:p>
          <a:p>
            <a:pPr lvl="0"/>
            <a:r>
              <a:rPr lang="en-ZA" sz="2000" b="0" dirty="0">
                <a:solidFill>
                  <a:prstClr val="white"/>
                </a:solidFill>
              </a:rPr>
              <a:t>24 March 2021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4F0D120-B1E5-4430-86C3-F783500B3E10}"/>
              </a:ext>
            </a:extLst>
          </p:cNvPr>
          <p:cNvSpPr/>
          <p:nvPr/>
        </p:nvSpPr>
        <p:spPr>
          <a:xfrm>
            <a:off x="208722" y="3172357"/>
            <a:ext cx="46290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white"/>
                </a:solidFill>
              </a:rPr>
              <a:t>Business Consultants Webinar:  </a:t>
            </a:r>
          </a:p>
          <a:p>
            <a:pPr lvl="0"/>
            <a:r>
              <a:rPr lang="en-US" sz="2400" dirty="0">
                <a:solidFill>
                  <a:prstClr val="white"/>
                </a:solidFill>
              </a:rPr>
              <a:t>Eastern Cape (East) </a:t>
            </a:r>
          </a:p>
        </p:txBody>
      </p:sp>
    </p:spTree>
    <p:extLst>
      <p:ext uri="{BB962C8B-B14F-4D97-AF65-F5344CB8AC3E}">
        <p14:creationId xmlns:p14="http://schemas.microsoft.com/office/powerpoint/2010/main" val="2578221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BB56D09A-4688-42C2-927B-C2623378DF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  Current Focus</a:t>
            </a:r>
            <a:endParaRPr lang="en-ZA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2912F7-1530-4712-8CA4-AF7875A6E7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  Previous Focus</a:t>
            </a:r>
            <a:endParaRPr lang="en-ZA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9659FF6E-F3C6-46B1-8DFA-A4F92F7B3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/>
              <a:t>Small Business Finance Unit - The New Regional Mandate of the IDC</a:t>
            </a:r>
            <a:endParaRPr lang="en-ZA" sz="27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F8E461B-4138-452F-B01F-51C937FF3F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1D50A-5BE6-484A-A49E-04EA8D903EA4}" type="slidenum">
              <a:rPr lang="en-GB" smtClean="0"/>
              <a:t>2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7055D16-A29F-45BC-989D-91BD95CB6E4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800" b="0" dirty="0"/>
              <a:t>The regional offices functioned as a walk-in center for all IDC clients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800" b="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b="0" dirty="0"/>
              <a:t>It afforded potential clients support, where necessary, in applying for funding at the IDC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800" b="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b="0" dirty="0"/>
              <a:t>It screened all applications for funding, i.e. from R1 million and upwards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800" b="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b="0" dirty="0"/>
              <a:t>Following a successful initial screening exercise, such applications where then referred to the relevant strategic business units at head office for further processing</a:t>
            </a:r>
            <a:endParaRPr lang="en-ZA" sz="1800" b="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598AE6CE-FB55-4DDE-92AD-242690D7400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800" b="0" dirty="0"/>
              <a:t>The Regional Offices will continue to function as a walk-in center for all IDC clients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800" b="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b="0" dirty="0"/>
              <a:t>The Regional Office will continue to offer support in applying for funding to the IDC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800" b="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b="0" dirty="0"/>
              <a:t>It will screen applications for funding from R1 million to R15 million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800" b="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b="0" dirty="0"/>
              <a:t>All other applications above R15 million will be referred to the appropriate Strategic Business Units at IDC HO</a:t>
            </a:r>
          </a:p>
          <a:p>
            <a:endParaRPr lang="en-ZA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8E6F4DC5-6317-4270-BA50-4CDE7E5131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84464" y="5794585"/>
            <a:ext cx="9600000" cy="641350"/>
          </a:xfrm>
        </p:spPr>
        <p:txBody>
          <a:bodyPr/>
          <a:lstStyle/>
          <a:p>
            <a:r>
              <a:rPr lang="en-US" dirty="0"/>
              <a:t>WHY THE CHANGE?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67952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8A6F10-C1EF-4878-864D-53693C3A3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Strategic Focus of the Eastern Cape (E) Region</a:t>
            </a:r>
            <a:endParaRPr lang="en-ZA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29001A8-2A91-4B9E-8583-85BC363762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6C81B-A2F2-4707-A54A-86E68A94FD63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294F15-C3F9-4727-84BA-483DD03FFCC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84464" y="1332000"/>
            <a:ext cx="9600000" cy="3941040"/>
          </a:xfrm>
        </p:spPr>
        <p:txBody>
          <a:bodyPr/>
          <a:lstStyle/>
          <a:p>
            <a:pPr marL="0" indent="0" algn="just" fontAlgn="base">
              <a:lnSpc>
                <a:spcPct val="150000"/>
              </a:lnSpc>
              <a:buNone/>
            </a:pPr>
            <a:r>
              <a:rPr lang="en-US" sz="1800" b="0" dirty="0"/>
              <a:t>The overall strategy is to focus on supporting and enhancing </a:t>
            </a:r>
            <a:r>
              <a:rPr lang="en-US" sz="1800" b="0" dirty="0" err="1"/>
              <a:t>localisation</a:t>
            </a:r>
            <a:r>
              <a:rPr lang="en-US" sz="1800" b="0" dirty="0"/>
              <a:t> and import replacement efforts that will result in job creation in the EC province which has a high unemployment rate. </a:t>
            </a:r>
          </a:p>
          <a:p>
            <a:pPr marL="0" indent="0" algn="just" fontAlgn="base">
              <a:lnSpc>
                <a:spcPct val="150000"/>
              </a:lnSpc>
              <a:buNone/>
            </a:pPr>
            <a:endParaRPr lang="en-US" sz="800" b="0" dirty="0"/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en-US" sz="1800" b="0" u="sng" dirty="0"/>
              <a:t>The key focus areas include</a:t>
            </a:r>
            <a:r>
              <a:rPr lang="en-US" sz="1800" b="0" dirty="0"/>
              <a:t>:</a:t>
            </a:r>
          </a:p>
          <a:p>
            <a:pPr fontAlgn="base">
              <a:buFont typeface="Courier New" panose="02070309020205020404" pitchFamily="49" charset="0"/>
              <a:buChar char="o"/>
            </a:pPr>
            <a:r>
              <a:rPr lang="en-US" sz="1800" b="0" dirty="0"/>
              <a:t>Agriculture and </a:t>
            </a:r>
            <a:r>
              <a:rPr lang="en-US" sz="1800" b="0" dirty="0" err="1"/>
              <a:t>Agro</a:t>
            </a:r>
            <a:r>
              <a:rPr lang="en-US" sz="1800" b="0" dirty="0"/>
              <a:t>-Processing</a:t>
            </a:r>
          </a:p>
          <a:p>
            <a:pPr fontAlgn="base">
              <a:buFont typeface="Courier New" panose="02070309020205020404" pitchFamily="49" charset="0"/>
              <a:buChar char="o"/>
            </a:pPr>
            <a:r>
              <a:rPr lang="en-US" sz="1800" b="0" dirty="0"/>
              <a:t>Manufacturing (automotive, clothing and textiles, forestry, plastics etc.)</a:t>
            </a:r>
          </a:p>
          <a:p>
            <a:pPr fontAlgn="base">
              <a:buFont typeface="Courier New" panose="02070309020205020404" pitchFamily="49" charset="0"/>
              <a:buChar char="o"/>
            </a:pPr>
            <a:r>
              <a:rPr lang="en-US" sz="1800" b="0" dirty="0"/>
              <a:t>Tourism</a:t>
            </a:r>
          </a:p>
          <a:p>
            <a:pPr fontAlgn="base">
              <a:buFont typeface="Courier New" panose="02070309020205020404" pitchFamily="49" charset="0"/>
              <a:buChar char="o"/>
            </a:pPr>
            <a:r>
              <a:rPr lang="en-US" sz="1800" b="0" dirty="0"/>
              <a:t>Establishment of businesses in the rural areas to enhance rural economy and sustainability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52140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2CBDB434-35A8-42F0-A305-17AD26BB4E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Qualifying Sectors</a:t>
            </a:r>
            <a:endParaRPr lang="en-ZA" sz="24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8846F052-8EBA-445A-8D14-36312C9DC4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sz="2400" dirty="0"/>
              <a:t>Qualifying Criteria</a:t>
            </a:r>
          </a:p>
          <a:p>
            <a:endParaRPr lang="en-Z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FC20B658-E627-4C60-A6AE-D09762353A5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b="0" dirty="0"/>
              <a:t>Any viable small industrial business with strong business fundamentals that finds itself momentarily in distress as a result of the Covid-19 pandemic may qualify for funding, provided it meets the following criteria</a:t>
            </a:r>
            <a:r>
              <a:rPr lang="en-US" sz="1400" dirty="0"/>
              <a:t>:</a:t>
            </a:r>
          </a:p>
          <a:p>
            <a:pPr marL="0" indent="0">
              <a:buNone/>
            </a:pPr>
            <a:endParaRPr lang="en-US" sz="8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b="0" dirty="0"/>
              <a:t>It is an existing small business with a trading history of more than 12 months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b="0" dirty="0"/>
              <a:t>Its annual turnover/revenue does not exceed R100m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b="0" dirty="0"/>
              <a:t>It is a registered business operating within the borders of South Africa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b="0" dirty="0"/>
              <a:t>It has a business plan showing a clear turnaround strategy within the next 36 months.</a:t>
            </a:r>
            <a:endParaRPr lang="en-ZA" sz="1800" b="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B198B203-F904-4B1E-85BA-164AFCA3AFE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0" dirty="0"/>
              <a:t>The fund is open to manufacturers, assemblers and other value-added services in the following sectors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sz="8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b="0" dirty="0" err="1"/>
              <a:t>Agro</a:t>
            </a:r>
            <a:r>
              <a:rPr lang="en-US" sz="1800" b="0" dirty="0"/>
              <a:t>-processing and agriculture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b="0" dirty="0"/>
              <a:t>Chemicals, plastics and medical products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b="0" dirty="0"/>
              <a:t>Industrial mineral products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b="0" dirty="0"/>
              <a:t>Clothing and textiles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b="0" dirty="0"/>
              <a:t>Wood and furniture products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b="0" dirty="0"/>
              <a:t>Automotive and transportation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b="0" dirty="0"/>
              <a:t>Machinery and equipment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b="0" dirty="0"/>
              <a:t>Electronics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b="0" dirty="0"/>
              <a:t>Energy and infrastructure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b="0" dirty="0"/>
              <a:t>Tourism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b="0" dirty="0"/>
              <a:t>Basic metal producers</a:t>
            </a:r>
            <a:endParaRPr lang="en-ZA" sz="1800" b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A2E10857-6686-46D4-8508-2333256FD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1584" y="195639"/>
            <a:ext cx="8101216" cy="860612"/>
          </a:xfrm>
        </p:spPr>
        <p:txBody>
          <a:bodyPr/>
          <a:lstStyle/>
          <a:p>
            <a:r>
              <a:rPr lang="en-US" dirty="0"/>
              <a:t>Covid-19 Small Industrial Business Distressed Fund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88445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2CBDB434-35A8-42F0-A305-17AD26BB4E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Financing Terms</a:t>
            </a:r>
            <a:endParaRPr lang="en-ZA" sz="24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8846F052-8EBA-445A-8D14-36312C9DC4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sz="2400" dirty="0"/>
              <a:t>Financing Facilities</a:t>
            </a:r>
          </a:p>
          <a:p>
            <a:endParaRPr lang="en-Z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FC20B658-E627-4C60-A6AE-D09762353A5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0" dirty="0"/>
              <a:t>The following financing facilities are available:</a:t>
            </a:r>
            <a:endParaRPr lang="en-US" sz="8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b="0" dirty="0"/>
              <a:t>Revolving credit facilities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b="0" dirty="0"/>
              <a:t>Working capital facilities limited to 36 months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b="0" dirty="0"/>
              <a:t>Guarantees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b="0" dirty="0"/>
              <a:t>Asset-based finance facilities.</a:t>
            </a:r>
            <a:endParaRPr lang="en-ZA" sz="1800" b="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B198B203-F904-4B1E-85BA-164AFCA3AFE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800" b="0" dirty="0"/>
              <a:t>Prime less 3% for qualifying enterprises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b="0" dirty="0"/>
              <a:t>Minimum loan size of R1 million with a maximum of R15 million per client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b="0" dirty="0"/>
              <a:t>Repayment terms up to a maximum of 60 months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8E7E6F-97DC-4E3D-91FE-2F1D4AAEF9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EXCLUSIONS: Financing for normal operations; refinancing of existing facilities; share buy-backs and  payment of non-operational expenditure</a:t>
            </a:r>
            <a:endParaRPr lang="en-ZA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9BF2FAF4-BEE5-4234-9D38-D80E04F4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1584" y="195639"/>
            <a:ext cx="8101216" cy="860612"/>
          </a:xfrm>
        </p:spPr>
        <p:txBody>
          <a:bodyPr/>
          <a:lstStyle/>
          <a:p>
            <a:r>
              <a:rPr lang="en-US" dirty="0"/>
              <a:t>Covid-19 Small Industrial Business Distressed Fund cont.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5849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8846F052-8EBA-445A-8D14-36312C9DC4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84464" y="1394402"/>
            <a:ext cx="4752000" cy="190558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sz="2400" dirty="0"/>
              <a:t>Qualifying Criteria</a:t>
            </a:r>
          </a:p>
          <a:p>
            <a:pPr marL="0" indent="0">
              <a:buNone/>
            </a:pPr>
            <a:endParaRPr lang="en-US" sz="2400" dirty="0"/>
          </a:p>
          <a:p>
            <a:endParaRPr lang="en-Z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FC20B658-E627-4C60-A6AE-D09762353A5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84464" y="1656081"/>
            <a:ext cx="9600000" cy="4823920"/>
          </a:xfrm>
        </p:spPr>
        <p:txBody>
          <a:bodyPr/>
          <a:lstStyle/>
          <a:p>
            <a:r>
              <a:rPr lang="en-US" b="0" dirty="0"/>
              <a:t>The Investee must be at least 60% Black owned.</a:t>
            </a:r>
          </a:p>
          <a:p>
            <a:r>
              <a:rPr lang="en-US" b="0" dirty="0"/>
              <a:t>The acquisition of primary agricultural land parcels and/or commercially viable agricultural</a:t>
            </a:r>
          </a:p>
          <a:p>
            <a:r>
              <a:rPr lang="en-US" b="0" dirty="0"/>
              <a:t>sector value chain operating entities (agri-businesses).</a:t>
            </a:r>
          </a:p>
          <a:p>
            <a:r>
              <a:rPr lang="en-US" b="0" dirty="0"/>
              <a:t>Support existing operations for expansion in  production on privately owned or land reform farms (Brownfields and Greenfields operations).</a:t>
            </a:r>
          </a:p>
          <a:p>
            <a:r>
              <a:rPr lang="en-US" b="0" dirty="0"/>
              <a:t>The purchasing of capital equipment and infrastructure (“CAPEX”).</a:t>
            </a:r>
          </a:p>
          <a:p>
            <a:r>
              <a:rPr lang="en-US" b="0" dirty="0"/>
              <a:t>Working capital and/or production loan.</a:t>
            </a:r>
          </a:p>
          <a:p>
            <a:endParaRPr lang="en-US" sz="1800" b="0" dirty="0"/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WHICH ARE THE SUBSECTORS COVERED?</a:t>
            </a:r>
          </a:p>
          <a:p>
            <a:r>
              <a:rPr lang="en-US" b="0" dirty="0"/>
              <a:t> High-value export-oriented crops: citrus, avocado, table grapes, blueberries, and tree nuts</a:t>
            </a:r>
          </a:p>
          <a:p>
            <a:pPr marL="0" indent="0">
              <a:buNone/>
            </a:pPr>
            <a:r>
              <a:rPr lang="en-US" b="0" dirty="0"/>
              <a:t>    (macadamia, etc.).</a:t>
            </a:r>
          </a:p>
          <a:p>
            <a:r>
              <a:rPr lang="en-US" b="0" dirty="0"/>
              <a:t>Poultry: Contract growers minimum 200 000 per cycle, Independent vertically integrated</a:t>
            </a:r>
          </a:p>
          <a:p>
            <a:pPr marL="0" indent="0">
              <a:buNone/>
            </a:pPr>
            <a:r>
              <a:rPr lang="en-US" b="0" dirty="0"/>
              <a:t>   operations, Layers min 50 000.</a:t>
            </a:r>
          </a:p>
          <a:p>
            <a:r>
              <a:rPr lang="en-US" b="0" dirty="0"/>
              <a:t>Livestock: piggeries, cattle, sheep etc in vertically integrated operations.</a:t>
            </a:r>
          </a:p>
          <a:p>
            <a:r>
              <a:rPr lang="en-US" b="0" dirty="0"/>
              <a:t>Expansionary acquisitions in all of the above subsectors.</a:t>
            </a:r>
            <a:endParaRPr lang="en-ZA" sz="1800" b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A2E10857-6686-46D4-8508-2333256FD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1584" y="134679"/>
            <a:ext cx="8101216" cy="860612"/>
          </a:xfrm>
        </p:spPr>
        <p:txBody>
          <a:bodyPr/>
          <a:lstStyle/>
          <a:p>
            <a:r>
              <a:rPr lang="en-US" dirty="0" err="1"/>
              <a:t>Agro</a:t>
            </a:r>
            <a:r>
              <a:rPr lang="en-US" dirty="0"/>
              <a:t> Industrial Fund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57363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34440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Tq5xMdS5qMckbDlkv7wV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9Tdd0g3KvgVIv0panVL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3YUXY.KluMkJElAjasQ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UD61ACh6keUfDW2VTOeZ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UD61ACh6keUfDW2VTOeZ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UJdXyCe.BfMpO7ih8oN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QlsNvhb2dP.eec6dR3GW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Kf42Wzu9wWo5TcJHbtr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UJdXyCe.BfMpO7ih8oNl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H.XsWPRFo5HJHJZeoUSQ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3YUXY.KluMkJElAjasQ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3YUXY.KluMkJElAjasQ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UD61ACh6keUfDW2VTOeZ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UD61ACh6keUfDW2VTOeZ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3YUXY.KluMkJElAjasQ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yVfsmCTE8gGlTeUxEC1F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1bF4gz8t_PUT5_xNz.vd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IDC Powerpoint">
      <a:dk1>
        <a:srgbClr val="FFC000"/>
      </a:dk1>
      <a:lt1>
        <a:srgbClr val="005780"/>
      </a:lt1>
      <a:dk2>
        <a:srgbClr val="EAEAEB"/>
      </a:dk2>
      <a:lt2>
        <a:srgbClr val="D8D8CD"/>
      </a:lt2>
      <a:accent1>
        <a:srgbClr val="007F76"/>
      </a:accent1>
      <a:accent2>
        <a:srgbClr val="CCD221"/>
      </a:accent2>
      <a:accent3>
        <a:srgbClr val="C3261F"/>
      </a:accent3>
      <a:accent4>
        <a:srgbClr val="F8F8F8"/>
      </a:accent4>
      <a:accent5>
        <a:srgbClr val="F8F8F8"/>
      </a:accent5>
      <a:accent6>
        <a:srgbClr val="F8F8F8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DC official PowerPoint" id="{FE05E309-A156-4843-A813-36B06034115B}" vid="{E3DD7969-5DAB-4C7E-9C00-0508D2A7B3AC}"/>
    </a:ext>
  </a:extLst>
</a:theme>
</file>

<file path=ppt/theme/theme2.xml><?xml version="1.0" encoding="utf-8"?>
<a:theme xmlns:a="http://schemas.openxmlformats.org/drawingml/2006/main" name="IDC Screen Standard">
  <a:themeElements>
    <a:clrScheme name="IDC Powerpoint">
      <a:dk1>
        <a:srgbClr val="FFC000"/>
      </a:dk1>
      <a:lt1>
        <a:srgbClr val="005780"/>
      </a:lt1>
      <a:dk2>
        <a:srgbClr val="EAEAEB"/>
      </a:dk2>
      <a:lt2>
        <a:srgbClr val="D8D8CD"/>
      </a:lt2>
      <a:accent1>
        <a:srgbClr val="007F76"/>
      </a:accent1>
      <a:accent2>
        <a:srgbClr val="CCD221"/>
      </a:accent2>
      <a:accent3>
        <a:srgbClr val="C3261F"/>
      </a:accent3>
      <a:accent4>
        <a:srgbClr val="F8F8F8"/>
      </a:accent4>
      <a:accent5>
        <a:srgbClr val="F8F8F8"/>
      </a:accent5>
      <a:accent6>
        <a:srgbClr val="F8F8F8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DC Screen Standard" id="{FB932944-5C6E-4B73-8AEF-A40D77B940A8}" vid="{E5A5CE1A-44AE-4CE9-81D7-A4B12B0B0855}"/>
    </a:ext>
  </a:extLst>
</a:theme>
</file>

<file path=ppt/theme/theme3.xml><?xml version="1.0" encoding="utf-8"?>
<a:theme xmlns:a="http://schemas.openxmlformats.org/drawingml/2006/main" name="1_IDC Screen Standard">
  <a:themeElements>
    <a:clrScheme name="IDC Powerpoint">
      <a:dk1>
        <a:srgbClr val="FFC000"/>
      </a:dk1>
      <a:lt1>
        <a:srgbClr val="005780"/>
      </a:lt1>
      <a:dk2>
        <a:srgbClr val="EAEAEB"/>
      </a:dk2>
      <a:lt2>
        <a:srgbClr val="D8D8CD"/>
      </a:lt2>
      <a:accent1>
        <a:srgbClr val="007F76"/>
      </a:accent1>
      <a:accent2>
        <a:srgbClr val="CCD221"/>
      </a:accent2>
      <a:accent3>
        <a:srgbClr val="C3261F"/>
      </a:accent3>
      <a:accent4>
        <a:srgbClr val="F8F8F8"/>
      </a:accent4>
      <a:accent5>
        <a:srgbClr val="F8F8F8"/>
      </a:accent5>
      <a:accent6>
        <a:srgbClr val="F8F8F8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DC Screen Standard" id="{FB932944-5C6E-4B73-8AEF-A40D77B940A8}" vid="{E5A5CE1A-44AE-4CE9-81D7-A4B12B0B085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IDC Official PowerPoint 2019</Template>
  <TotalTime>8108</TotalTime>
  <Words>621</Words>
  <Application>Microsoft Office PowerPoint</Application>
  <PresentationFormat>Widescreen</PresentationFormat>
  <Paragraphs>89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Myriad Pro Light</vt:lpstr>
      <vt:lpstr>Office Theme</vt:lpstr>
      <vt:lpstr>IDC Screen Standard</vt:lpstr>
      <vt:lpstr>1_IDC Screen Standard</vt:lpstr>
      <vt:lpstr>think-cell Slide</vt:lpstr>
      <vt:lpstr>PowerPoint Presentation</vt:lpstr>
      <vt:lpstr>Small Business Finance Unit - The New Regional Mandate of the IDC</vt:lpstr>
      <vt:lpstr>Strategic Focus of the Eastern Cape (E) Region</vt:lpstr>
      <vt:lpstr>Covid-19 Small Industrial Business Distressed Fund</vt:lpstr>
      <vt:lpstr>Covid-19 Small Industrial Business Distressed Fund cont.</vt:lpstr>
      <vt:lpstr>Agro Industrial Fund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Ganief Bardien</dc:creator>
  <cp:lastModifiedBy>Linda Lubengu: ECDC - East London</cp:lastModifiedBy>
  <cp:revision>76</cp:revision>
  <cp:lastPrinted>2020-11-05T07:51:15Z</cp:lastPrinted>
  <dcterms:created xsi:type="dcterms:W3CDTF">2020-07-15T12:45:51Z</dcterms:created>
  <dcterms:modified xsi:type="dcterms:W3CDTF">2021-03-25T12:07:13Z</dcterms:modified>
</cp:coreProperties>
</file>