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36"/>
  </p:notesMasterIdLst>
  <p:sldIdLst>
    <p:sldId id="256" r:id="rId6"/>
    <p:sldId id="513" r:id="rId7"/>
    <p:sldId id="5139" r:id="rId8"/>
    <p:sldId id="5156" r:id="rId9"/>
    <p:sldId id="5163" r:id="rId10"/>
    <p:sldId id="5158" r:id="rId11"/>
    <p:sldId id="1045" r:id="rId12"/>
    <p:sldId id="271" r:id="rId13"/>
    <p:sldId id="5151" r:id="rId14"/>
    <p:sldId id="5161" r:id="rId15"/>
    <p:sldId id="274" r:id="rId16"/>
    <p:sldId id="5160" r:id="rId17"/>
    <p:sldId id="275" r:id="rId18"/>
    <p:sldId id="276" r:id="rId19"/>
    <p:sldId id="277" r:id="rId20"/>
    <p:sldId id="890" r:id="rId21"/>
    <p:sldId id="877" r:id="rId22"/>
    <p:sldId id="880" r:id="rId23"/>
    <p:sldId id="972" r:id="rId24"/>
    <p:sldId id="981" r:id="rId25"/>
    <p:sldId id="982" r:id="rId26"/>
    <p:sldId id="942" r:id="rId27"/>
    <p:sldId id="883" r:id="rId28"/>
    <p:sldId id="896" r:id="rId29"/>
    <p:sldId id="817" r:id="rId30"/>
    <p:sldId id="818" r:id="rId31"/>
    <p:sldId id="819" r:id="rId32"/>
    <p:sldId id="5162" r:id="rId33"/>
    <p:sldId id="281" r:id="rId34"/>
    <p:sldId id="262"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95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9382" autoAdjust="0"/>
  </p:normalViewPr>
  <p:slideViewPr>
    <p:cSldViewPr snapToObjects="1" showGuides="1">
      <p:cViewPr varScale="1">
        <p:scale>
          <a:sx n="88" d="100"/>
          <a:sy n="88" d="100"/>
        </p:scale>
        <p:origin x="900"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oleObject" Target="file:///\\Storage\Home$\Andiswam\Documents\Andiswa%20Mbali%202020%202021\2020Q4\GDP\Copy%20of%20Copy%20of%20Copy%20of%20Trend%202020Q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55549142542419E-2"/>
          <c:y val="3.5571984727914875E-2"/>
          <c:w val="0.92427858317678036"/>
          <c:h val="0.85204731199969019"/>
        </c:manualLayout>
      </c:layout>
      <c:lineChart>
        <c:grouping val="standard"/>
        <c:varyColors val="0"/>
        <c:ser>
          <c:idx val="0"/>
          <c:order val="0"/>
          <c:tx>
            <c:strRef>
              <c:f>'EC GDP Rm'!$B$2</c:f>
              <c:strCache>
                <c:ptCount val="1"/>
                <c:pt idx="0">
                  <c:v>Eastern Cape</c:v>
                </c:pt>
              </c:strCache>
            </c:strRef>
          </c:tx>
          <c:spPr>
            <a:ln w="19050" cap="rnd">
              <a:solidFill>
                <a:schemeClr val="accent1"/>
              </a:solidFill>
              <a:round/>
            </a:ln>
            <a:effectLst/>
          </c:spPr>
          <c:marker>
            <c:symbol val="none"/>
          </c:marker>
          <c:cat>
            <c:strRef>
              <c:f>'EC GDP Rm'!$C$1:$W$1</c:f>
              <c:strCache>
                <c:ptCount val="21"/>
                <c:pt idx="0">
                  <c:v>2015q4</c:v>
                </c:pt>
                <c:pt idx="1">
                  <c:v>2016q1</c:v>
                </c:pt>
                <c:pt idx="2">
                  <c:v>2016q2</c:v>
                </c:pt>
                <c:pt idx="3">
                  <c:v>2016q3</c:v>
                </c:pt>
                <c:pt idx="4">
                  <c:v>2016q4</c:v>
                </c:pt>
                <c:pt idx="5">
                  <c:v>2017q1</c:v>
                </c:pt>
                <c:pt idx="6">
                  <c:v>2017q2</c:v>
                </c:pt>
                <c:pt idx="7">
                  <c:v>2017q3</c:v>
                </c:pt>
                <c:pt idx="8">
                  <c:v>2017q4</c:v>
                </c:pt>
                <c:pt idx="9">
                  <c:v>2018q1</c:v>
                </c:pt>
                <c:pt idx="10">
                  <c:v>2018q2</c:v>
                </c:pt>
                <c:pt idx="11">
                  <c:v>2018q3</c:v>
                </c:pt>
                <c:pt idx="12">
                  <c:v>2018q4</c:v>
                </c:pt>
                <c:pt idx="13">
                  <c:v>2019q1</c:v>
                </c:pt>
                <c:pt idx="14">
                  <c:v>2019q2</c:v>
                </c:pt>
                <c:pt idx="15">
                  <c:v>2019q3</c:v>
                </c:pt>
                <c:pt idx="16">
                  <c:v>2019q4</c:v>
                </c:pt>
                <c:pt idx="17">
                  <c:v>2020q1</c:v>
                </c:pt>
                <c:pt idx="18">
                  <c:v>2020q2</c:v>
                </c:pt>
                <c:pt idx="19">
                  <c:v>2020q3</c:v>
                </c:pt>
                <c:pt idx="20">
                  <c:v>2020q4</c:v>
                </c:pt>
              </c:strCache>
            </c:strRef>
          </c:cat>
          <c:val>
            <c:numRef>
              <c:f>'EC GDP Rm'!$C$2:$W$2</c:f>
              <c:numCache>
                <c:formatCode>#,##0.0</c:formatCode>
                <c:ptCount val="21"/>
                <c:pt idx="0">
                  <c:v>0.22396817675143232</c:v>
                </c:pt>
                <c:pt idx="1">
                  <c:v>0.79846330380797248</c:v>
                </c:pt>
                <c:pt idx="2">
                  <c:v>2.0366200482278218</c:v>
                </c:pt>
                <c:pt idx="3">
                  <c:v>0.25305154025314636</c:v>
                </c:pt>
                <c:pt idx="4">
                  <c:v>0.82390536625278621</c:v>
                </c:pt>
                <c:pt idx="5">
                  <c:v>-1.7068448186303375</c:v>
                </c:pt>
                <c:pt idx="6">
                  <c:v>1.7793545377106756</c:v>
                </c:pt>
                <c:pt idx="7">
                  <c:v>1.3684196359694534</c:v>
                </c:pt>
                <c:pt idx="8">
                  <c:v>3.3342103101635656</c:v>
                </c:pt>
                <c:pt idx="9">
                  <c:v>-2.1796469850202338</c:v>
                </c:pt>
                <c:pt idx="10">
                  <c:v>-1.0002143897055782</c:v>
                </c:pt>
                <c:pt idx="11">
                  <c:v>2.9284985385382933</c:v>
                </c:pt>
                <c:pt idx="12">
                  <c:v>1.0098130693227292</c:v>
                </c:pt>
                <c:pt idx="13">
                  <c:v>-3.3206085636200977</c:v>
                </c:pt>
                <c:pt idx="14">
                  <c:v>2.3772496554818723</c:v>
                </c:pt>
                <c:pt idx="15">
                  <c:v>0.1913865104645307</c:v>
                </c:pt>
                <c:pt idx="16">
                  <c:v>-1.0436732308162777</c:v>
                </c:pt>
                <c:pt idx="17">
                  <c:v>0.62075988713015118</c:v>
                </c:pt>
                <c:pt idx="18">
                  <c:v>-48.695623182604834</c:v>
                </c:pt>
                <c:pt idx="19">
                  <c:v>60.438983998010087</c:v>
                </c:pt>
                <c:pt idx="20">
                  <c:v>9.3089702734522319</c:v>
                </c:pt>
              </c:numCache>
            </c:numRef>
          </c:val>
          <c:smooth val="0"/>
          <c:extLst xmlns:c16r2="http://schemas.microsoft.com/office/drawing/2015/06/chart">
            <c:ext xmlns:c16="http://schemas.microsoft.com/office/drawing/2014/chart" uri="{C3380CC4-5D6E-409C-BE32-E72D297353CC}">
              <c16:uniqueId val="{00000000-3CE2-4658-9413-DD3A042F1A0C}"/>
            </c:ext>
          </c:extLst>
        </c:ser>
        <c:ser>
          <c:idx val="1"/>
          <c:order val="1"/>
          <c:tx>
            <c:strRef>
              <c:f>'EC GDP Rm'!$B$3</c:f>
              <c:strCache>
                <c:ptCount val="1"/>
                <c:pt idx="0">
                  <c:v>South Africa</c:v>
                </c:pt>
              </c:strCache>
            </c:strRef>
          </c:tx>
          <c:spPr>
            <a:ln w="28575" cap="rnd">
              <a:solidFill>
                <a:schemeClr val="accent2"/>
              </a:solidFill>
              <a:prstDash val="sysDot"/>
              <a:round/>
            </a:ln>
            <a:effectLst/>
          </c:spPr>
          <c:marker>
            <c:symbol val="none"/>
          </c:marker>
          <c:cat>
            <c:strRef>
              <c:f>'EC GDP Rm'!$C$1:$W$1</c:f>
              <c:strCache>
                <c:ptCount val="21"/>
                <c:pt idx="0">
                  <c:v>2015q4</c:v>
                </c:pt>
                <c:pt idx="1">
                  <c:v>2016q1</c:v>
                </c:pt>
                <c:pt idx="2">
                  <c:v>2016q2</c:v>
                </c:pt>
                <c:pt idx="3">
                  <c:v>2016q3</c:v>
                </c:pt>
                <c:pt idx="4">
                  <c:v>2016q4</c:v>
                </c:pt>
                <c:pt idx="5">
                  <c:v>2017q1</c:v>
                </c:pt>
                <c:pt idx="6">
                  <c:v>2017q2</c:v>
                </c:pt>
                <c:pt idx="7">
                  <c:v>2017q3</c:v>
                </c:pt>
                <c:pt idx="8">
                  <c:v>2017q4</c:v>
                </c:pt>
                <c:pt idx="9">
                  <c:v>2018q1</c:v>
                </c:pt>
                <c:pt idx="10">
                  <c:v>2018q2</c:v>
                </c:pt>
                <c:pt idx="11">
                  <c:v>2018q3</c:v>
                </c:pt>
                <c:pt idx="12">
                  <c:v>2018q4</c:v>
                </c:pt>
                <c:pt idx="13">
                  <c:v>2019q1</c:v>
                </c:pt>
                <c:pt idx="14">
                  <c:v>2019q2</c:v>
                </c:pt>
                <c:pt idx="15">
                  <c:v>2019q3</c:v>
                </c:pt>
                <c:pt idx="16">
                  <c:v>2019q4</c:v>
                </c:pt>
                <c:pt idx="17">
                  <c:v>2020q1</c:v>
                </c:pt>
                <c:pt idx="18">
                  <c:v>2020q2</c:v>
                </c:pt>
                <c:pt idx="19">
                  <c:v>2020q3</c:v>
                </c:pt>
                <c:pt idx="20">
                  <c:v>2020q4</c:v>
                </c:pt>
              </c:strCache>
            </c:strRef>
          </c:cat>
          <c:val>
            <c:numRef>
              <c:f>'EC GDP Rm'!$C$3:$W$3</c:f>
              <c:numCache>
                <c:formatCode>#,##0.0</c:formatCode>
                <c:ptCount val="21"/>
                <c:pt idx="0">
                  <c:v>0.41293410772504924</c:v>
                </c:pt>
                <c:pt idx="1">
                  <c:v>-0.97806427685823705</c:v>
                </c:pt>
                <c:pt idx="2">
                  <c:v>3.1930506671918879</c:v>
                </c:pt>
                <c:pt idx="3">
                  <c:v>0.89575797258543144</c:v>
                </c:pt>
                <c:pt idx="4">
                  <c:v>0.29697924047837887</c:v>
                </c:pt>
                <c:pt idx="5">
                  <c:v>-0.25700421542980134</c:v>
                </c:pt>
                <c:pt idx="6">
                  <c:v>2.9563208496781845</c:v>
                </c:pt>
                <c:pt idx="7">
                  <c:v>2.7978678872797813</c:v>
                </c:pt>
                <c:pt idx="8">
                  <c:v>3.4450900557344788</c:v>
                </c:pt>
                <c:pt idx="9">
                  <c:v>-2.7045517435053235</c:v>
                </c:pt>
                <c:pt idx="10">
                  <c:v>-0.52373865687102006</c:v>
                </c:pt>
                <c:pt idx="11">
                  <c:v>2.6212075724918238</c:v>
                </c:pt>
                <c:pt idx="12">
                  <c:v>1.3698321821385528</c:v>
                </c:pt>
                <c:pt idx="13">
                  <c:v>-3.177276271466789</c:v>
                </c:pt>
                <c:pt idx="14">
                  <c:v>3.3070822332539329</c:v>
                </c:pt>
                <c:pt idx="15">
                  <c:v>-0.83568479350059066</c:v>
                </c:pt>
                <c:pt idx="16">
                  <c:v>-1.4436354252689299</c:v>
                </c:pt>
                <c:pt idx="17">
                  <c:v>-1.7509038905329288</c:v>
                </c:pt>
                <c:pt idx="18">
                  <c:v>-51.68130731586028</c:v>
                </c:pt>
                <c:pt idx="19">
                  <c:v>67.297543154707057</c:v>
                </c:pt>
                <c:pt idx="20">
                  <c:v>6.2503318322327805</c:v>
                </c:pt>
              </c:numCache>
            </c:numRef>
          </c:val>
          <c:smooth val="0"/>
          <c:extLst xmlns:c16r2="http://schemas.microsoft.com/office/drawing/2015/06/chart">
            <c:ext xmlns:c16="http://schemas.microsoft.com/office/drawing/2014/chart" uri="{C3380CC4-5D6E-409C-BE32-E72D297353CC}">
              <c16:uniqueId val="{00000001-3CE2-4658-9413-DD3A042F1A0C}"/>
            </c:ext>
          </c:extLst>
        </c:ser>
        <c:dLbls>
          <c:showLegendKey val="0"/>
          <c:showVal val="0"/>
          <c:showCatName val="0"/>
          <c:showSerName val="0"/>
          <c:showPercent val="0"/>
          <c:showBubbleSize val="0"/>
        </c:dLbls>
        <c:smooth val="0"/>
        <c:axId val="261780424"/>
        <c:axId val="261781992"/>
      </c:lineChart>
      <c:catAx>
        <c:axId val="26178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61781992"/>
        <c:crosses val="autoZero"/>
        <c:auto val="1"/>
        <c:lblAlgn val="ctr"/>
        <c:lblOffset val="100"/>
        <c:noMultiLvlLbl val="0"/>
      </c:catAx>
      <c:valAx>
        <c:axId val="261781992"/>
        <c:scaling>
          <c:orientation val="minMax"/>
          <c:max val="70"/>
          <c:min val="-70"/>
        </c:scaling>
        <c:delete val="0"/>
        <c:axPos val="l"/>
        <c:majorGridlines>
          <c:spPr>
            <a:ln w="9525" cap="flat" cmpd="sng" algn="ctr">
              <a:solidFill>
                <a:schemeClr val="bg1"/>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617804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1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4D1C9-CC29-4585-8E85-74EFF2DDA2C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162625-4927-4640-8DCF-1C97B2427BC0}">
      <dgm:prSet/>
      <dgm:spPr/>
      <dgm:t>
        <a:bodyPr/>
        <a:lstStyle/>
        <a:p>
          <a:pPr>
            <a:lnSpc>
              <a:spcPct val="100000"/>
            </a:lnSpc>
          </a:pPr>
          <a:r>
            <a:rPr lang="en-ZA" dirty="0">
              <a:solidFill>
                <a:schemeClr val="bg1"/>
              </a:solidFill>
            </a:rPr>
            <a:t>Infrastructure Development</a:t>
          </a:r>
          <a:endParaRPr lang="en-US" dirty="0">
            <a:solidFill>
              <a:schemeClr val="bg1"/>
            </a:solidFill>
          </a:endParaRPr>
        </a:p>
      </dgm:t>
    </dgm:pt>
    <dgm:pt modelId="{C9035A97-C9D9-46D6-8B2D-C92CF6D1D4BC}" type="parTrans" cxnId="{15EAAA45-31B8-430D-8D36-34005C8FFF41}">
      <dgm:prSet/>
      <dgm:spPr/>
      <dgm:t>
        <a:bodyPr/>
        <a:lstStyle/>
        <a:p>
          <a:endParaRPr lang="en-US"/>
        </a:p>
      </dgm:t>
    </dgm:pt>
    <dgm:pt modelId="{15C6291B-2D1F-4B62-B235-F4AC0D9124B8}" type="sibTrans" cxnId="{15EAAA45-31B8-430D-8D36-34005C8FFF41}">
      <dgm:prSet/>
      <dgm:spPr/>
      <dgm:t>
        <a:bodyPr/>
        <a:lstStyle/>
        <a:p>
          <a:endParaRPr lang="en-US"/>
        </a:p>
      </dgm:t>
    </dgm:pt>
    <dgm:pt modelId="{C76F8941-1FC6-4768-B9D1-7E4099988022}">
      <dgm:prSet/>
      <dgm:spPr/>
      <dgm:t>
        <a:bodyPr/>
        <a:lstStyle/>
        <a:p>
          <a:pPr>
            <a:lnSpc>
              <a:spcPct val="100000"/>
            </a:lnSpc>
          </a:pPr>
          <a:r>
            <a:rPr lang="en-ZA" dirty="0">
              <a:solidFill>
                <a:schemeClr val="bg1"/>
              </a:solidFill>
              <a:latin typeface="+mn-lt"/>
              <a:cs typeface="Arial" panose="020B0604020202020204" pitchFamily="34" charset="0"/>
            </a:rPr>
            <a:t>Industrialization and Sector development</a:t>
          </a:r>
          <a:endParaRPr lang="en-US" dirty="0">
            <a:solidFill>
              <a:schemeClr val="bg1"/>
            </a:solidFill>
            <a:latin typeface="+mn-lt"/>
          </a:endParaRPr>
        </a:p>
      </dgm:t>
    </dgm:pt>
    <dgm:pt modelId="{213D53E2-CB2F-45C9-905E-B24471A12CBE}" type="parTrans" cxnId="{8A8AE7B7-EF6F-4363-8721-303E01DE764A}">
      <dgm:prSet/>
      <dgm:spPr/>
      <dgm:t>
        <a:bodyPr/>
        <a:lstStyle/>
        <a:p>
          <a:endParaRPr lang="en-US"/>
        </a:p>
      </dgm:t>
    </dgm:pt>
    <dgm:pt modelId="{53E2F6DC-F6E3-45B8-B615-3AEE4BE7C660}" type="sibTrans" cxnId="{8A8AE7B7-EF6F-4363-8721-303E01DE764A}">
      <dgm:prSet/>
      <dgm:spPr/>
      <dgm:t>
        <a:bodyPr/>
        <a:lstStyle/>
        <a:p>
          <a:endParaRPr lang="en-US"/>
        </a:p>
      </dgm:t>
    </dgm:pt>
    <dgm:pt modelId="{694D9E3C-D3D4-4B2B-8D62-896ABC8B5778}">
      <dgm:prSet/>
      <dgm:spPr/>
      <dgm:t>
        <a:bodyPr/>
        <a:lstStyle/>
        <a:p>
          <a:pPr>
            <a:lnSpc>
              <a:spcPct val="100000"/>
            </a:lnSpc>
            <a:spcAft>
              <a:spcPts val="0"/>
            </a:spcAft>
          </a:pPr>
          <a:r>
            <a:rPr lang="en-US" dirty="0">
              <a:solidFill>
                <a:schemeClr val="bg1"/>
              </a:solidFill>
            </a:rPr>
            <a:t>Equitable,  Inclusive Transformation. </a:t>
          </a:r>
        </a:p>
      </dgm:t>
    </dgm:pt>
    <dgm:pt modelId="{CF1760FC-5DC9-4B53-BC1D-13B1A35CBF72}" type="parTrans" cxnId="{FC39FE4C-DA80-446C-9FC7-6F5F5207F874}">
      <dgm:prSet/>
      <dgm:spPr/>
      <dgm:t>
        <a:bodyPr/>
        <a:lstStyle/>
        <a:p>
          <a:endParaRPr lang="en-US"/>
        </a:p>
      </dgm:t>
    </dgm:pt>
    <dgm:pt modelId="{E9F9F6BF-D4FF-451E-9729-D48F876EDF35}" type="sibTrans" cxnId="{FC39FE4C-DA80-446C-9FC7-6F5F5207F874}">
      <dgm:prSet/>
      <dgm:spPr/>
      <dgm:t>
        <a:bodyPr/>
        <a:lstStyle/>
        <a:p>
          <a:endParaRPr lang="en-US"/>
        </a:p>
      </dgm:t>
    </dgm:pt>
    <dgm:pt modelId="{3B7B153D-F89B-4A30-9BC4-B1018FCED112}">
      <dgm:prSet/>
      <dgm:spPr>
        <a:solidFill>
          <a:srgbClr val="5C0000"/>
        </a:solidFill>
      </dgm:spPr>
      <dgm:t>
        <a:bodyPr/>
        <a:lstStyle/>
        <a:p>
          <a:pPr>
            <a:lnSpc>
              <a:spcPct val="100000"/>
            </a:lnSpc>
          </a:pPr>
          <a:r>
            <a:rPr lang="en-ZA" dirty="0">
              <a:solidFill>
                <a:schemeClr val="bg1"/>
              </a:solidFill>
            </a:rPr>
            <a:t>Digital Transformation</a:t>
          </a:r>
          <a:endParaRPr lang="en-US" dirty="0">
            <a:solidFill>
              <a:schemeClr val="bg1"/>
            </a:solidFill>
          </a:endParaRPr>
        </a:p>
      </dgm:t>
    </dgm:pt>
    <dgm:pt modelId="{FEEB1F81-E82D-4F36-A25C-5E80D85E7779}" type="parTrans" cxnId="{1B70FCF6-0C1A-424D-9B30-1EA05680D05F}">
      <dgm:prSet/>
      <dgm:spPr/>
      <dgm:t>
        <a:bodyPr/>
        <a:lstStyle/>
        <a:p>
          <a:endParaRPr lang="en-US"/>
        </a:p>
      </dgm:t>
    </dgm:pt>
    <dgm:pt modelId="{E5C068CC-5710-4F0D-8E5B-166B311EA71C}" type="sibTrans" cxnId="{1B70FCF6-0C1A-424D-9B30-1EA05680D05F}">
      <dgm:prSet/>
      <dgm:spPr/>
      <dgm:t>
        <a:bodyPr/>
        <a:lstStyle/>
        <a:p>
          <a:endParaRPr lang="en-US"/>
        </a:p>
      </dgm:t>
    </dgm:pt>
    <dgm:pt modelId="{64CD453B-A5C9-4C70-B97C-D792703E7574}">
      <dgm:prSet/>
      <dgm:spPr/>
      <dgm:t>
        <a:bodyPr/>
        <a:lstStyle/>
        <a:p>
          <a:pPr>
            <a:lnSpc>
              <a:spcPct val="100000"/>
            </a:lnSpc>
          </a:pPr>
          <a:r>
            <a:rPr lang="en-ZA" dirty="0">
              <a:solidFill>
                <a:schemeClr val="bg1"/>
              </a:solidFill>
            </a:rPr>
            <a:t>Public Finances</a:t>
          </a:r>
          <a:endParaRPr lang="en-US" dirty="0">
            <a:solidFill>
              <a:schemeClr val="bg1"/>
            </a:solidFill>
          </a:endParaRPr>
        </a:p>
      </dgm:t>
    </dgm:pt>
    <dgm:pt modelId="{B1A6F88D-BE69-47C7-BCFD-4493A755CD6C}" type="parTrans" cxnId="{81D1713D-F698-419F-9CE5-ACE19FC3A4F7}">
      <dgm:prSet/>
      <dgm:spPr/>
      <dgm:t>
        <a:bodyPr/>
        <a:lstStyle/>
        <a:p>
          <a:endParaRPr lang="en-US"/>
        </a:p>
      </dgm:t>
    </dgm:pt>
    <dgm:pt modelId="{87F2AB94-3499-4058-9D7E-5DC0F9541F5A}" type="sibTrans" cxnId="{81D1713D-F698-419F-9CE5-ACE19FC3A4F7}">
      <dgm:prSet/>
      <dgm:spPr/>
      <dgm:t>
        <a:bodyPr/>
        <a:lstStyle/>
        <a:p>
          <a:endParaRPr lang="en-US"/>
        </a:p>
      </dgm:t>
    </dgm:pt>
    <dgm:pt modelId="{AEA4FC6B-B1AE-4305-BDA7-FD9E77DCDA4C}">
      <dgm:prSet custT="1"/>
      <dgm:spPr/>
      <dgm:t>
        <a:bodyPr/>
        <a:lstStyle/>
        <a:p>
          <a:pPr>
            <a:lnSpc>
              <a:spcPct val="100000"/>
            </a:lnSpc>
          </a:pPr>
          <a:endParaRPr lang="en-US" sz="1400" dirty="0">
            <a:solidFill>
              <a:schemeClr val="bg1"/>
            </a:solidFill>
          </a:endParaRPr>
        </a:p>
      </dgm:t>
    </dgm:pt>
    <dgm:pt modelId="{872F203D-5C2F-420E-9C5E-FDB799CB67A9}" type="parTrans" cxnId="{F045CF30-C21E-41FF-9605-AC7E37E8C3CD}">
      <dgm:prSet/>
      <dgm:spPr/>
      <dgm:t>
        <a:bodyPr/>
        <a:lstStyle/>
        <a:p>
          <a:endParaRPr lang="en-ZA"/>
        </a:p>
      </dgm:t>
    </dgm:pt>
    <dgm:pt modelId="{669F8114-E676-4CBD-81F9-1511C8DC3191}" type="sibTrans" cxnId="{F045CF30-C21E-41FF-9605-AC7E37E8C3CD}">
      <dgm:prSet/>
      <dgm:spPr/>
      <dgm:t>
        <a:bodyPr/>
        <a:lstStyle/>
        <a:p>
          <a:endParaRPr lang="en-ZA"/>
        </a:p>
      </dgm:t>
    </dgm:pt>
    <dgm:pt modelId="{DC3E120C-E875-488C-AFBA-3AE0A26D74FC}">
      <dgm:prSet custT="1"/>
      <dgm:spPr/>
      <dgm:t>
        <a:bodyPr/>
        <a:lstStyle/>
        <a:p>
          <a:pPr>
            <a:lnSpc>
              <a:spcPct val="100000"/>
            </a:lnSpc>
          </a:pPr>
          <a:endParaRPr lang="en-US" sz="1400" dirty="0">
            <a:solidFill>
              <a:schemeClr val="bg1"/>
            </a:solidFill>
          </a:endParaRPr>
        </a:p>
      </dgm:t>
    </dgm:pt>
    <dgm:pt modelId="{1667343E-4A55-45BE-8E9A-959004F38E3A}" type="parTrans" cxnId="{8A607D45-9C51-49B0-BAAF-4DB948F89E9B}">
      <dgm:prSet/>
      <dgm:spPr/>
      <dgm:t>
        <a:bodyPr/>
        <a:lstStyle/>
        <a:p>
          <a:endParaRPr lang="en-ZA"/>
        </a:p>
      </dgm:t>
    </dgm:pt>
    <dgm:pt modelId="{5BCF4751-2CB0-441B-BEB6-78CCBFC1E609}" type="sibTrans" cxnId="{8A607D45-9C51-49B0-BAAF-4DB948F89E9B}">
      <dgm:prSet/>
      <dgm:spPr/>
      <dgm:t>
        <a:bodyPr/>
        <a:lstStyle/>
        <a:p>
          <a:endParaRPr lang="en-ZA"/>
        </a:p>
      </dgm:t>
    </dgm:pt>
    <dgm:pt modelId="{47C13E18-2E76-4ECF-81A9-95FB56D38B78}">
      <dgm:prSet custT="1"/>
      <dgm:spPr/>
      <dgm:t>
        <a:bodyPr/>
        <a:lstStyle/>
        <a:p>
          <a:pPr>
            <a:lnSpc>
              <a:spcPct val="100000"/>
            </a:lnSpc>
          </a:pPr>
          <a:endParaRPr lang="en-US" sz="1400" dirty="0"/>
        </a:p>
      </dgm:t>
    </dgm:pt>
    <dgm:pt modelId="{5D38E562-3B46-43E7-A83F-387155836F45}" type="parTrans" cxnId="{2CCFF4AF-B3B1-44E2-A152-EDE28FC46F7C}">
      <dgm:prSet/>
      <dgm:spPr/>
      <dgm:t>
        <a:bodyPr/>
        <a:lstStyle/>
        <a:p>
          <a:endParaRPr lang="en-ZA"/>
        </a:p>
      </dgm:t>
    </dgm:pt>
    <dgm:pt modelId="{2FA55DAC-F980-4308-84B4-4E981DA9E4FC}" type="sibTrans" cxnId="{2CCFF4AF-B3B1-44E2-A152-EDE28FC46F7C}">
      <dgm:prSet/>
      <dgm:spPr/>
      <dgm:t>
        <a:bodyPr/>
        <a:lstStyle/>
        <a:p>
          <a:endParaRPr lang="en-ZA"/>
        </a:p>
      </dgm:t>
    </dgm:pt>
    <dgm:pt modelId="{FBFD69F4-31A1-4FAF-89E8-964C595AB64E}">
      <dgm:prSet custT="1"/>
      <dgm:spPr/>
      <dgm:t>
        <a:bodyPr/>
        <a:lstStyle/>
        <a:p>
          <a:pPr>
            <a:lnSpc>
              <a:spcPct val="100000"/>
            </a:lnSpc>
          </a:pPr>
          <a:r>
            <a:rPr lang="en-ZA" sz="1100" dirty="0">
              <a:solidFill>
                <a:schemeClr val="bg1"/>
              </a:solidFill>
              <a:latin typeface="+mn-lt"/>
              <a:cs typeface="Arial" panose="020B0604020202020204" pitchFamily="34" charset="0"/>
            </a:rPr>
            <a:t>Infrastructure at heart of economic recovery: Strengthening provincial project packaging &amp; implementation capacity. </a:t>
          </a:r>
          <a:endParaRPr lang="en-US" sz="1100" dirty="0">
            <a:solidFill>
              <a:schemeClr val="bg1"/>
            </a:solidFill>
            <a:latin typeface="+mn-lt"/>
          </a:endParaRPr>
        </a:p>
      </dgm:t>
    </dgm:pt>
    <dgm:pt modelId="{9E4FAC71-BDB1-4801-BF61-6A7AD2075FBA}" type="sibTrans" cxnId="{4BDC6E64-18C1-4AF6-AF8B-E4FC15FC35CB}">
      <dgm:prSet/>
      <dgm:spPr/>
      <dgm:t>
        <a:bodyPr/>
        <a:lstStyle/>
        <a:p>
          <a:endParaRPr lang="en-ZA"/>
        </a:p>
      </dgm:t>
    </dgm:pt>
    <dgm:pt modelId="{B78B90A4-673D-4D2E-B9DF-2FC462AC2E99}" type="parTrans" cxnId="{4BDC6E64-18C1-4AF6-AF8B-E4FC15FC35CB}">
      <dgm:prSet/>
      <dgm:spPr/>
      <dgm:t>
        <a:bodyPr/>
        <a:lstStyle/>
        <a:p>
          <a:endParaRPr lang="en-ZA"/>
        </a:p>
      </dgm:t>
    </dgm:pt>
    <dgm:pt modelId="{9DC041A8-D820-4EA1-BAC3-370A7AF3CD96}">
      <dgm:prSet custT="1"/>
      <dgm:spPr/>
      <dgm:t>
        <a:bodyPr/>
        <a:lstStyle/>
        <a:p>
          <a:pPr>
            <a:lnSpc>
              <a:spcPct val="100000"/>
            </a:lnSpc>
          </a:pPr>
          <a:r>
            <a:rPr kumimoji="0" lang="en-US" sz="1100" b="0" i="0" u="none" strike="noStrike" cap="none" spc="0" normalizeH="0" baseline="0" noProof="0" dirty="0">
              <a:ln>
                <a:noFill/>
              </a:ln>
              <a:solidFill>
                <a:schemeClr val="bg1"/>
              </a:solidFill>
              <a:effectLst/>
              <a:uLnTx/>
              <a:uFillTx/>
              <a:latin typeface="Calibri" panose="020F0502020204030204"/>
              <a:ea typeface="+mn-ea"/>
              <a:cs typeface="+mn-cs"/>
            </a:rPr>
            <a:t>Drive re-</a:t>
          </a:r>
          <a:r>
            <a:rPr kumimoji="0" lang="en-US" sz="1100" b="0" i="0" u="none" strike="noStrike" cap="none" spc="0" normalizeH="0" baseline="0" noProof="0" dirty="0" err="1">
              <a:ln>
                <a:noFill/>
              </a:ln>
              <a:solidFill>
                <a:schemeClr val="bg1"/>
              </a:solidFill>
              <a:effectLst/>
              <a:uLnTx/>
              <a:uFillTx/>
              <a:latin typeface="Calibri" panose="020F0502020204030204"/>
              <a:ea typeface="+mn-ea"/>
              <a:cs typeface="+mn-cs"/>
            </a:rPr>
            <a:t>industrailization</a:t>
          </a:r>
          <a:r>
            <a:rPr kumimoji="0" lang="en-US" sz="1100" b="0" i="0" u="none" strike="noStrike" cap="none" spc="0" normalizeH="0" baseline="0" noProof="0" dirty="0">
              <a:ln>
                <a:noFill/>
              </a:ln>
              <a:solidFill>
                <a:schemeClr val="bg1"/>
              </a:solidFill>
              <a:effectLst/>
              <a:uLnTx/>
              <a:uFillTx/>
              <a:latin typeface="Calibri" panose="020F0502020204030204"/>
              <a:ea typeface="+mn-ea"/>
              <a:cs typeface="+mn-cs"/>
            </a:rPr>
            <a:t> through provincial catalytic projects &amp; rural initiatives based on unique strengths &amp; potentials of the province (Calibrate PEDS for new reality). </a:t>
          </a:r>
          <a:endParaRPr lang="en-US" sz="1100" dirty="0">
            <a:solidFill>
              <a:schemeClr val="bg1"/>
            </a:solidFill>
          </a:endParaRPr>
        </a:p>
      </dgm:t>
    </dgm:pt>
    <dgm:pt modelId="{94FA25DE-D3CF-402F-A913-F04AC0B4949F}" type="sibTrans" cxnId="{9D5E179C-C008-48F7-B035-C17EC7216549}">
      <dgm:prSet/>
      <dgm:spPr/>
      <dgm:t>
        <a:bodyPr/>
        <a:lstStyle/>
        <a:p>
          <a:endParaRPr lang="en-ZA"/>
        </a:p>
      </dgm:t>
    </dgm:pt>
    <dgm:pt modelId="{F8926639-BA58-4152-8368-7BB00BC873DD}" type="parTrans" cxnId="{9D5E179C-C008-48F7-B035-C17EC7216549}">
      <dgm:prSet/>
      <dgm:spPr/>
      <dgm:t>
        <a:bodyPr/>
        <a:lstStyle/>
        <a:p>
          <a:endParaRPr lang="en-ZA"/>
        </a:p>
      </dgm:t>
    </dgm:pt>
    <dgm:pt modelId="{525B5D0F-4637-4100-928D-AE23557ACF1A}" type="pres">
      <dgm:prSet presAssocID="{53E4D1C9-CC29-4585-8E85-74EFF2DDA2C4}" presName="root" presStyleCnt="0">
        <dgm:presLayoutVars>
          <dgm:dir/>
          <dgm:resizeHandles val="exact"/>
        </dgm:presLayoutVars>
      </dgm:prSet>
      <dgm:spPr/>
      <dgm:t>
        <a:bodyPr/>
        <a:lstStyle/>
        <a:p>
          <a:endParaRPr lang="en-ZA"/>
        </a:p>
      </dgm:t>
    </dgm:pt>
    <dgm:pt modelId="{851A7141-29C1-4CA4-8FAD-91D76B14D37A}" type="pres">
      <dgm:prSet presAssocID="{90162625-4927-4640-8DCF-1C97B2427BC0}" presName="compNode" presStyleCnt="0"/>
      <dgm:spPr/>
    </dgm:pt>
    <dgm:pt modelId="{7296B0FF-FAEF-4CD1-B4BB-6063F207CB06}" type="pres">
      <dgm:prSet presAssocID="{90162625-4927-4640-8DCF-1C97B2427BC0}" presName="bgRect" presStyleLbl="bgShp" presStyleIdx="0" presStyleCnt="5" custLinFactNeighborY="-2128"/>
      <dgm:spPr>
        <a:solidFill>
          <a:srgbClr val="5C0000"/>
        </a:solidFill>
      </dgm:spPr>
    </dgm:pt>
    <dgm:pt modelId="{2BF403AB-C640-4D73-A295-2D2BC53C3E53}" type="pres">
      <dgm:prSet presAssocID="{90162625-4927-4640-8DCF-1C97B2427BC0}" presName="iconRect" presStyleLbl="node1" presStyleIdx="0" presStyleCnt="5"/>
      <dgm:spPr>
        <a:blipFill rotWithShape="1">
          <a:blip xmlns:r="http://schemas.openxmlformats.org/officeDocument/2006/relationships" r:embed="rId1"/>
          <a:stretch>
            <a:fillRect/>
          </a:stretch>
        </a:blipFill>
        <a:ln>
          <a:noFill/>
        </a:ln>
      </dgm:spPr>
      <dgm:extLst>
        <a:ext uri="{E40237B7-FDA0-4F09-8148-C483321AD2D9}">
          <dgm14:cNvPr xmlns:dgm14="http://schemas.microsoft.com/office/drawing/2010/diagram" id="0" name="" descr="Upward trend"/>
        </a:ext>
      </dgm:extLst>
    </dgm:pt>
    <dgm:pt modelId="{F3AC446B-8C31-4491-900F-E1EF4DF67CFE}" type="pres">
      <dgm:prSet presAssocID="{90162625-4927-4640-8DCF-1C97B2427BC0}" presName="spaceRect" presStyleCnt="0"/>
      <dgm:spPr/>
    </dgm:pt>
    <dgm:pt modelId="{7798EE19-F03C-4534-A55A-085E881CFDA9}" type="pres">
      <dgm:prSet presAssocID="{90162625-4927-4640-8DCF-1C97B2427BC0}" presName="parTx" presStyleLbl="revTx" presStyleIdx="0" presStyleCnt="10" custScaleX="76243" custLinFactNeighborX="-23713" custLinFactNeighborY="-1351">
        <dgm:presLayoutVars>
          <dgm:chMax val="0"/>
          <dgm:chPref val="0"/>
        </dgm:presLayoutVars>
      </dgm:prSet>
      <dgm:spPr/>
      <dgm:t>
        <a:bodyPr/>
        <a:lstStyle/>
        <a:p>
          <a:endParaRPr lang="en-ZA"/>
        </a:p>
      </dgm:t>
    </dgm:pt>
    <dgm:pt modelId="{C49536BE-FBEF-4072-A9E2-D2EEC03D75D3}" type="pres">
      <dgm:prSet presAssocID="{90162625-4927-4640-8DCF-1C97B2427BC0}" presName="desTx" presStyleLbl="revTx" presStyleIdx="1" presStyleCnt="10" custScaleX="125762" custLinFactNeighborX="-938" custLinFactNeighborY="2609">
        <dgm:presLayoutVars/>
      </dgm:prSet>
      <dgm:spPr/>
      <dgm:t>
        <a:bodyPr/>
        <a:lstStyle/>
        <a:p>
          <a:endParaRPr lang="en-ZA"/>
        </a:p>
      </dgm:t>
    </dgm:pt>
    <dgm:pt modelId="{34A4101C-4AE6-440C-923A-A21431153029}" type="pres">
      <dgm:prSet presAssocID="{15C6291B-2D1F-4B62-B235-F4AC0D9124B8}" presName="sibTrans" presStyleCnt="0"/>
      <dgm:spPr/>
    </dgm:pt>
    <dgm:pt modelId="{FE29A50A-052C-48D8-BEAC-6F61991FB1B0}" type="pres">
      <dgm:prSet presAssocID="{C76F8941-1FC6-4768-B9D1-7E4099988022}" presName="compNode" presStyleCnt="0"/>
      <dgm:spPr/>
    </dgm:pt>
    <dgm:pt modelId="{6E5B4615-BE7F-4320-907B-FBAB9A4E20E8}" type="pres">
      <dgm:prSet presAssocID="{C76F8941-1FC6-4768-B9D1-7E4099988022}" presName="bgRect" presStyleLbl="bgShp" presStyleIdx="1" presStyleCnt="5" custLinFactNeighborX="1270" custLinFactNeighborY="3565"/>
      <dgm:spPr>
        <a:solidFill>
          <a:srgbClr val="5C0000"/>
        </a:solidFill>
      </dgm:spPr>
    </dgm:pt>
    <dgm:pt modelId="{81EB0D96-6877-4314-B69C-845C52334719}" type="pres">
      <dgm:prSet presAssocID="{C76F8941-1FC6-4768-B9D1-7E4099988022}" presName="iconRect" presStyleLbl="node1" presStyleIdx="1" presStyleCnt="5"/>
      <dgm:spPr>
        <a:blipFill rotWithShape="1">
          <a:blip xmlns:r="http://schemas.openxmlformats.org/officeDocument/2006/relationships" r:embed="rId2"/>
          <a:stretch>
            <a:fillRect/>
          </a:stretch>
        </a:blipFill>
        <a:ln>
          <a:noFill/>
        </a:ln>
      </dgm:spPr>
      <dgm:extLst>
        <a:ext uri="{E40237B7-FDA0-4F09-8148-C483321AD2D9}">
          <dgm14:cNvPr xmlns:dgm14="http://schemas.microsoft.com/office/drawing/2010/diagram" id="0" name="" descr="Office Worker"/>
        </a:ext>
      </dgm:extLst>
    </dgm:pt>
    <dgm:pt modelId="{4579F95F-353C-49DE-B2BC-FA8B896F437D}" type="pres">
      <dgm:prSet presAssocID="{C76F8941-1FC6-4768-B9D1-7E4099988022}" presName="spaceRect" presStyleCnt="0"/>
      <dgm:spPr/>
    </dgm:pt>
    <dgm:pt modelId="{365FC34D-85F7-464C-959B-E13D1696E511}" type="pres">
      <dgm:prSet presAssocID="{C76F8941-1FC6-4768-B9D1-7E4099988022}" presName="parTx" presStyleLbl="revTx" presStyleIdx="2" presStyleCnt="10" custScaleX="84617" custLinFactNeighborX="-17501" custLinFactNeighborY="-2926">
        <dgm:presLayoutVars>
          <dgm:chMax val="0"/>
          <dgm:chPref val="0"/>
        </dgm:presLayoutVars>
      </dgm:prSet>
      <dgm:spPr/>
      <dgm:t>
        <a:bodyPr/>
        <a:lstStyle/>
        <a:p>
          <a:endParaRPr lang="en-ZA"/>
        </a:p>
      </dgm:t>
    </dgm:pt>
    <dgm:pt modelId="{D1D6D713-01F5-4A1A-9EAA-AAB34AAD0417}" type="pres">
      <dgm:prSet presAssocID="{C76F8941-1FC6-4768-B9D1-7E4099988022}" presName="desTx" presStyleLbl="revTx" presStyleIdx="3" presStyleCnt="10" custScaleX="126360" custLinFactNeighborX="-9461" custLinFactNeighborY="-1773">
        <dgm:presLayoutVars/>
      </dgm:prSet>
      <dgm:spPr/>
      <dgm:t>
        <a:bodyPr/>
        <a:lstStyle/>
        <a:p>
          <a:endParaRPr lang="en-ZA"/>
        </a:p>
      </dgm:t>
    </dgm:pt>
    <dgm:pt modelId="{74EABCDB-E71E-466F-B68A-5205138E1D16}" type="pres">
      <dgm:prSet presAssocID="{53E2F6DC-F6E3-45B8-B615-3AEE4BE7C660}" presName="sibTrans" presStyleCnt="0"/>
      <dgm:spPr/>
    </dgm:pt>
    <dgm:pt modelId="{82555D1A-CC91-4A3F-856E-A701AC12B760}" type="pres">
      <dgm:prSet presAssocID="{694D9E3C-D3D4-4B2B-8D62-896ABC8B5778}" presName="compNode" presStyleCnt="0"/>
      <dgm:spPr/>
    </dgm:pt>
    <dgm:pt modelId="{CE7FBEE7-B124-4C36-9EF5-CB685A0641DF}" type="pres">
      <dgm:prSet presAssocID="{694D9E3C-D3D4-4B2B-8D62-896ABC8B5778}" presName="bgRect" presStyleLbl="bgShp" presStyleIdx="2" presStyleCnt="5" custLinFactNeighborX="-731" custLinFactNeighborY="342"/>
      <dgm:spPr>
        <a:solidFill>
          <a:srgbClr val="5C0000"/>
        </a:solidFill>
      </dgm:spPr>
    </dgm:pt>
    <dgm:pt modelId="{3866E944-F6FC-468D-85A1-F9815AB19829}" type="pres">
      <dgm:prSet presAssocID="{694D9E3C-D3D4-4B2B-8D62-896ABC8B5778}" presName="iconRect" presStyleLbl="node1" presStyleIdx="2" presStyleCnt="5" custLinFactNeighborY="-4671"/>
      <dgm:spPr>
        <a:blipFill rotWithShape="1">
          <a:blip xmlns:r="http://schemas.openxmlformats.org/officeDocument/2006/relationships" r:embed="rId3"/>
          <a:stretch>
            <a:fillRect/>
          </a:stretch>
        </a:blipFill>
        <a:ln>
          <a:solidFill>
            <a:srgbClr val="FFC000"/>
          </a:solidFill>
        </a:ln>
      </dgm:spPr>
      <dgm:extLst>
        <a:ext uri="{E40237B7-FDA0-4F09-8148-C483321AD2D9}">
          <dgm14:cNvPr xmlns:dgm14="http://schemas.microsoft.com/office/drawing/2010/diagram" id="0" name="" descr="Factory"/>
        </a:ext>
      </dgm:extLst>
    </dgm:pt>
    <dgm:pt modelId="{6CCA1E33-ACF5-426C-8A0A-C5AAB3587D17}" type="pres">
      <dgm:prSet presAssocID="{694D9E3C-D3D4-4B2B-8D62-896ABC8B5778}" presName="spaceRect" presStyleCnt="0"/>
      <dgm:spPr/>
    </dgm:pt>
    <dgm:pt modelId="{5D90C2D2-745F-4E53-BCED-C92970AB9950}" type="pres">
      <dgm:prSet presAssocID="{694D9E3C-D3D4-4B2B-8D62-896ABC8B5778}" presName="parTx" presStyleLbl="revTx" presStyleIdx="4" presStyleCnt="10" custScaleX="84298" custLinFactNeighborX="-16566" custLinFactNeighborY="1573">
        <dgm:presLayoutVars>
          <dgm:chMax val="0"/>
          <dgm:chPref val="0"/>
        </dgm:presLayoutVars>
      </dgm:prSet>
      <dgm:spPr/>
      <dgm:t>
        <a:bodyPr/>
        <a:lstStyle/>
        <a:p>
          <a:endParaRPr lang="en-ZA"/>
        </a:p>
      </dgm:t>
    </dgm:pt>
    <dgm:pt modelId="{8C039942-7E74-45BF-8C68-C654548BD6A1}" type="pres">
      <dgm:prSet presAssocID="{694D9E3C-D3D4-4B2B-8D62-896ABC8B5778}" presName="desTx" presStyleLbl="revTx" presStyleIdx="5" presStyleCnt="10" custScaleX="126411" custLinFactNeighborX="85842" custLinFactNeighborY="51573">
        <dgm:presLayoutVars/>
      </dgm:prSet>
      <dgm:spPr/>
      <dgm:t>
        <a:bodyPr/>
        <a:lstStyle/>
        <a:p>
          <a:endParaRPr lang="en-ZA"/>
        </a:p>
      </dgm:t>
    </dgm:pt>
    <dgm:pt modelId="{A9B4C9C0-A6DE-4826-B213-C177157E83CA}" type="pres">
      <dgm:prSet presAssocID="{E9F9F6BF-D4FF-451E-9729-D48F876EDF35}" presName="sibTrans" presStyleCnt="0"/>
      <dgm:spPr/>
    </dgm:pt>
    <dgm:pt modelId="{FE406D60-5567-40E7-8B95-93E4D96B47D8}" type="pres">
      <dgm:prSet presAssocID="{3B7B153D-F89B-4A30-9BC4-B1018FCED112}" presName="compNode" presStyleCnt="0"/>
      <dgm:spPr/>
    </dgm:pt>
    <dgm:pt modelId="{3C3AA387-FC95-47FF-87C2-25AF6B40BD44}" type="pres">
      <dgm:prSet presAssocID="{3B7B153D-F89B-4A30-9BC4-B1018FCED112}" presName="bgRect" presStyleLbl="bgShp" presStyleIdx="3" presStyleCnt="5" custLinFactNeighborX="-146"/>
      <dgm:spPr>
        <a:solidFill>
          <a:srgbClr val="5C0000"/>
        </a:solidFill>
      </dgm:spPr>
    </dgm:pt>
    <dgm:pt modelId="{C2FFF590-4F38-4022-8AF4-FAE5E3170D03}" type="pres">
      <dgm:prSet presAssocID="{3B7B153D-F89B-4A30-9BC4-B1018FCED112}" presName="iconRect" presStyleLbl="node1" presStyleIdx="3" presStyleCnt="5"/>
      <dgm:spPr>
        <a:blipFill rotWithShape="1">
          <a:blip xmlns:r="http://schemas.openxmlformats.org/officeDocument/2006/relationships" r:embed="rId4"/>
          <a:stretch>
            <a:fillRect/>
          </a:stretch>
        </a:blipFill>
        <a:ln>
          <a:solidFill>
            <a:schemeClr val="accent2">
              <a:lumMod val="75000"/>
            </a:schemeClr>
          </a:solidFill>
        </a:ln>
      </dgm:spPr>
      <dgm:extLst>
        <a:ext uri="{E40237B7-FDA0-4F09-8148-C483321AD2D9}">
          <dgm14:cNvPr xmlns:dgm14="http://schemas.microsoft.com/office/drawing/2010/diagram" id="0" name="" descr="Store"/>
        </a:ext>
      </dgm:extLst>
    </dgm:pt>
    <dgm:pt modelId="{3F5A1662-5AAF-4855-8F65-756266AB0E19}" type="pres">
      <dgm:prSet presAssocID="{3B7B153D-F89B-4A30-9BC4-B1018FCED112}" presName="spaceRect" presStyleCnt="0"/>
      <dgm:spPr/>
    </dgm:pt>
    <dgm:pt modelId="{1A701BC1-6832-48CA-9EF2-5B6BF3423899}" type="pres">
      <dgm:prSet presAssocID="{3B7B153D-F89B-4A30-9BC4-B1018FCED112}" presName="parTx" presStyleLbl="revTx" presStyleIdx="6" presStyleCnt="10" custScaleX="79198" custLinFactNeighborX="-18447">
        <dgm:presLayoutVars>
          <dgm:chMax val="0"/>
          <dgm:chPref val="0"/>
        </dgm:presLayoutVars>
      </dgm:prSet>
      <dgm:spPr/>
      <dgm:t>
        <a:bodyPr/>
        <a:lstStyle/>
        <a:p>
          <a:endParaRPr lang="en-ZA"/>
        </a:p>
      </dgm:t>
    </dgm:pt>
    <dgm:pt modelId="{78644FE9-7964-4095-8949-A4DC672B0F63}" type="pres">
      <dgm:prSet presAssocID="{3B7B153D-F89B-4A30-9BC4-B1018FCED112}" presName="desTx" presStyleLbl="revTx" presStyleIdx="7" presStyleCnt="10" custScaleX="117994" custLinFactY="20137" custLinFactNeighborX="13643" custLinFactNeighborY="100000">
        <dgm:presLayoutVars/>
      </dgm:prSet>
      <dgm:spPr/>
      <dgm:t>
        <a:bodyPr/>
        <a:lstStyle/>
        <a:p>
          <a:endParaRPr lang="en-ZA"/>
        </a:p>
      </dgm:t>
    </dgm:pt>
    <dgm:pt modelId="{CE77764C-0A9E-4FFE-9FCB-AE720BD44D36}" type="pres">
      <dgm:prSet presAssocID="{E5C068CC-5710-4F0D-8E5B-166B311EA71C}" presName="sibTrans" presStyleCnt="0"/>
      <dgm:spPr/>
    </dgm:pt>
    <dgm:pt modelId="{389F8D12-6007-4598-AE37-9947B291EDEA}" type="pres">
      <dgm:prSet presAssocID="{64CD453B-A5C9-4C70-B97C-D792703E7574}" presName="compNode" presStyleCnt="0"/>
      <dgm:spPr/>
    </dgm:pt>
    <dgm:pt modelId="{933DAEF2-A90B-4F5C-90F9-F587E8299988}" type="pres">
      <dgm:prSet presAssocID="{64CD453B-A5C9-4C70-B97C-D792703E7574}" presName="bgRect" presStyleLbl="bgShp" presStyleIdx="4" presStyleCnt="5" custLinFactNeighborX="605" custLinFactNeighborY="-1597"/>
      <dgm:spPr>
        <a:solidFill>
          <a:srgbClr val="5C0000"/>
        </a:solidFill>
      </dgm:spPr>
    </dgm:pt>
    <dgm:pt modelId="{7BE3CF96-7E14-47E0-9875-866D5D542374}" type="pres">
      <dgm:prSet presAssocID="{64CD453B-A5C9-4C70-B97C-D792703E7574}" presName="iconRect" presStyleLbl="node1" presStyleIdx="4"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iggy Bank"/>
        </a:ext>
      </dgm:extLst>
    </dgm:pt>
    <dgm:pt modelId="{43974D88-863E-4786-9507-7E48F44BD522}" type="pres">
      <dgm:prSet presAssocID="{64CD453B-A5C9-4C70-B97C-D792703E7574}" presName="spaceRect" presStyleCnt="0"/>
      <dgm:spPr/>
    </dgm:pt>
    <dgm:pt modelId="{72733B97-31E1-4D89-9366-892055A4CF5A}" type="pres">
      <dgm:prSet presAssocID="{64CD453B-A5C9-4C70-B97C-D792703E7574}" presName="parTx" presStyleLbl="revTx" presStyleIdx="8" presStyleCnt="10" custScaleX="75083" custLinFactNeighborX="-20945" custLinFactNeighborY="2036">
        <dgm:presLayoutVars>
          <dgm:chMax val="0"/>
          <dgm:chPref val="0"/>
        </dgm:presLayoutVars>
      </dgm:prSet>
      <dgm:spPr/>
      <dgm:t>
        <a:bodyPr/>
        <a:lstStyle/>
        <a:p>
          <a:endParaRPr lang="en-ZA"/>
        </a:p>
      </dgm:t>
    </dgm:pt>
    <dgm:pt modelId="{B155056E-8C13-4FC7-B815-D2EDA79A4911}" type="pres">
      <dgm:prSet presAssocID="{64CD453B-A5C9-4C70-B97C-D792703E7574}" presName="desTx" presStyleLbl="revTx" presStyleIdx="9" presStyleCnt="10" custScaleX="106105" custLinFactNeighborX="1239" custLinFactNeighborY="-91679">
        <dgm:presLayoutVars/>
      </dgm:prSet>
      <dgm:spPr/>
      <dgm:t>
        <a:bodyPr/>
        <a:lstStyle/>
        <a:p>
          <a:endParaRPr lang="en-ZA"/>
        </a:p>
      </dgm:t>
    </dgm:pt>
  </dgm:ptLst>
  <dgm:cxnLst>
    <dgm:cxn modelId="{F045CF30-C21E-41FF-9605-AC7E37E8C3CD}" srcId="{694D9E3C-D3D4-4B2B-8D62-896ABC8B5778}" destId="{AEA4FC6B-B1AE-4305-BDA7-FD9E77DCDA4C}" srcOrd="0" destOrd="0" parTransId="{872F203D-5C2F-420E-9C5E-FDB799CB67A9}" sibTransId="{669F8114-E676-4CBD-81F9-1511C8DC3191}"/>
    <dgm:cxn modelId="{8A8AE7B7-EF6F-4363-8721-303E01DE764A}" srcId="{53E4D1C9-CC29-4585-8E85-74EFF2DDA2C4}" destId="{C76F8941-1FC6-4768-B9D1-7E4099988022}" srcOrd="1" destOrd="0" parTransId="{213D53E2-CB2F-45C9-905E-B24471A12CBE}" sibTransId="{53E2F6DC-F6E3-45B8-B615-3AEE4BE7C660}"/>
    <dgm:cxn modelId="{473FA522-392C-455A-A80C-F225721CAFA4}" type="presOf" srcId="{53E4D1C9-CC29-4585-8E85-74EFF2DDA2C4}" destId="{525B5D0F-4637-4100-928D-AE23557ACF1A}" srcOrd="0" destOrd="0" presId="urn:microsoft.com/office/officeart/2018/2/layout/IconVerticalSolidList"/>
    <dgm:cxn modelId="{9D1F172D-31F1-40A1-AA63-477C661EE00D}" type="presOf" srcId="{FBFD69F4-31A1-4FAF-89E8-964C595AB64E}" destId="{C49536BE-FBEF-4072-A9E2-D2EEC03D75D3}" srcOrd="0" destOrd="0" presId="urn:microsoft.com/office/officeart/2018/2/layout/IconVerticalSolidList"/>
    <dgm:cxn modelId="{FC39FE4C-DA80-446C-9FC7-6F5F5207F874}" srcId="{53E4D1C9-CC29-4585-8E85-74EFF2DDA2C4}" destId="{694D9E3C-D3D4-4B2B-8D62-896ABC8B5778}" srcOrd="2" destOrd="0" parTransId="{CF1760FC-5DC9-4B53-BC1D-13B1A35CBF72}" sibTransId="{E9F9F6BF-D4FF-451E-9729-D48F876EDF35}"/>
    <dgm:cxn modelId="{EADF6A6D-3D28-417B-B66F-B0FB443AB2C1}" type="presOf" srcId="{AEA4FC6B-B1AE-4305-BDA7-FD9E77DCDA4C}" destId="{8C039942-7E74-45BF-8C68-C654548BD6A1}" srcOrd="0" destOrd="0" presId="urn:microsoft.com/office/officeart/2018/2/layout/IconVerticalSolidList"/>
    <dgm:cxn modelId="{9638A94C-6289-41E4-96A4-8DF07FD3803B}" type="presOf" srcId="{9DC041A8-D820-4EA1-BAC3-370A7AF3CD96}" destId="{D1D6D713-01F5-4A1A-9EAA-AAB34AAD0417}" srcOrd="0" destOrd="0" presId="urn:microsoft.com/office/officeart/2018/2/layout/IconVerticalSolidList"/>
    <dgm:cxn modelId="{9D5E179C-C008-48F7-B035-C17EC7216549}" srcId="{C76F8941-1FC6-4768-B9D1-7E4099988022}" destId="{9DC041A8-D820-4EA1-BAC3-370A7AF3CD96}" srcOrd="0" destOrd="0" parTransId="{F8926639-BA58-4152-8368-7BB00BC873DD}" sibTransId="{94FA25DE-D3CF-402F-A913-F04AC0B4949F}"/>
    <dgm:cxn modelId="{E23D845A-8D6C-402C-8C2A-94AC53BD5CF8}" type="presOf" srcId="{DC3E120C-E875-488C-AFBA-3AE0A26D74FC}" destId="{78644FE9-7964-4095-8949-A4DC672B0F63}" srcOrd="0" destOrd="0" presId="urn:microsoft.com/office/officeart/2018/2/layout/IconVerticalSolidList"/>
    <dgm:cxn modelId="{8A607D45-9C51-49B0-BAAF-4DB948F89E9B}" srcId="{3B7B153D-F89B-4A30-9BC4-B1018FCED112}" destId="{DC3E120C-E875-488C-AFBA-3AE0A26D74FC}" srcOrd="0" destOrd="0" parTransId="{1667343E-4A55-45BE-8E9A-959004F38E3A}" sibTransId="{5BCF4751-2CB0-441B-BEB6-78CCBFC1E609}"/>
    <dgm:cxn modelId="{1266C8EE-354C-4070-A2D7-7C5AF7166D73}" type="presOf" srcId="{90162625-4927-4640-8DCF-1C97B2427BC0}" destId="{7798EE19-F03C-4534-A55A-085E881CFDA9}" srcOrd="0" destOrd="0" presId="urn:microsoft.com/office/officeart/2018/2/layout/IconVerticalSolidList"/>
    <dgm:cxn modelId="{81D1713D-F698-419F-9CE5-ACE19FC3A4F7}" srcId="{53E4D1C9-CC29-4585-8E85-74EFF2DDA2C4}" destId="{64CD453B-A5C9-4C70-B97C-D792703E7574}" srcOrd="4" destOrd="0" parTransId="{B1A6F88D-BE69-47C7-BCFD-4493A755CD6C}" sibTransId="{87F2AB94-3499-4058-9D7E-5DC0F9541F5A}"/>
    <dgm:cxn modelId="{76C69E08-C5E9-46D0-9BDA-00BF165269A4}" type="presOf" srcId="{3B7B153D-F89B-4A30-9BC4-B1018FCED112}" destId="{1A701BC1-6832-48CA-9EF2-5B6BF3423899}" srcOrd="0" destOrd="0" presId="urn:microsoft.com/office/officeart/2018/2/layout/IconVerticalSolidList"/>
    <dgm:cxn modelId="{4BDC6E64-18C1-4AF6-AF8B-E4FC15FC35CB}" srcId="{90162625-4927-4640-8DCF-1C97B2427BC0}" destId="{FBFD69F4-31A1-4FAF-89E8-964C595AB64E}" srcOrd="0" destOrd="0" parTransId="{B78B90A4-673D-4D2E-B9DF-2FC462AC2E99}" sibTransId="{9E4FAC71-BDB1-4801-BF61-6A7AD2075FBA}"/>
    <dgm:cxn modelId="{F59953CF-75BD-4258-B443-C0B82C6ACB50}" type="presOf" srcId="{64CD453B-A5C9-4C70-B97C-D792703E7574}" destId="{72733B97-31E1-4D89-9366-892055A4CF5A}" srcOrd="0" destOrd="0" presId="urn:microsoft.com/office/officeart/2018/2/layout/IconVerticalSolidList"/>
    <dgm:cxn modelId="{1B70FCF6-0C1A-424D-9B30-1EA05680D05F}" srcId="{53E4D1C9-CC29-4585-8E85-74EFF2DDA2C4}" destId="{3B7B153D-F89B-4A30-9BC4-B1018FCED112}" srcOrd="3" destOrd="0" parTransId="{FEEB1F81-E82D-4F36-A25C-5E80D85E7779}" sibTransId="{E5C068CC-5710-4F0D-8E5B-166B311EA71C}"/>
    <dgm:cxn modelId="{701F0811-3F84-4D50-AD2A-26955863524F}" type="presOf" srcId="{C76F8941-1FC6-4768-B9D1-7E4099988022}" destId="{365FC34D-85F7-464C-959B-E13D1696E511}" srcOrd="0" destOrd="0" presId="urn:microsoft.com/office/officeart/2018/2/layout/IconVerticalSolidList"/>
    <dgm:cxn modelId="{ADDAAD2A-1804-4BD0-8CA9-7FFCC9927748}" type="presOf" srcId="{694D9E3C-D3D4-4B2B-8D62-896ABC8B5778}" destId="{5D90C2D2-745F-4E53-BCED-C92970AB9950}" srcOrd="0" destOrd="0" presId="urn:microsoft.com/office/officeart/2018/2/layout/IconVerticalSolidList"/>
    <dgm:cxn modelId="{2CCFF4AF-B3B1-44E2-A152-EDE28FC46F7C}" srcId="{64CD453B-A5C9-4C70-B97C-D792703E7574}" destId="{47C13E18-2E76-4ECF-81A9-95FB56D38B78}" srcOrd="0" destOrd="0" parTransId="{5D38E562-3B46-43E7-A83F-387155836F45}" sibTransId="{2FA55DAC-F980-4308-84B4-4E981DA9E4FC}"/>
    <dgm:cxn modelId="{679EF9ED-418E-4445-AECA-E176735FE34C}" type="presOf" srcId="{47C13E18-2E76-4ECF-81A9-95FB56D38B78}" destId="{B155056E-8C13-4FC7-B815-D2EDA79A4911}" srcOrd="0" destOrd="0" presId="urn:microsoft.com/office/officeart/2018/2/layout/IconVerticalSolidList"/>
    <dgm:cxn modelId="{15EAAA45-31B8-430D-8D36-34005C8FFF41}" srcId="{53E4D1C9-CC29-4585-8E85-74EFF2DDA2C4}" destId="{90162625-4927-4640-8DCF-1C97B2427BC0}" srcOrd="0" destOrd="0" parTransId="{C9035A97-C9D9-46D6-8B2D-C92CF6D1D4BC}" sibTransId="{15C6291B-2D1F-4B62-B235-F4AC0D9124B8}"/>
    <dgm:cxn modelId="{73778D8E-AC60-4976-8B31-5F3DAE1785B6}" type="presParOf" srcId="{525B5D0F-4637-4100-928D-AE23557ACF1A}" destId="{851A7141-29C1-4CA4-8FAD-91D76B14D37A}" srcOrd="0" destOrd="0" presId="urn:microsoft.com/office/officeart/2018/2/layout/IconVerticalSolidList"/>
    <dgm:cxn modelId="{D3A866AB-DC4F-4D71-A002-A18D9C5E97D3}" type="presParOf" srcId="{851A7141-29C1-4CA4-8FAD-91D76B14D37A}" destId="{7296B0FF-FAEF-4CD1-B4BB-6063F207CB06}" srcOrd="0" destOrd="0" presId="urn:microsoft.com/office/officeart/2018/2/layout/IconVerticalSolidList"/>
    <dgm:cxn modelId="{BB02B974-9386-464E-8758-EC832067004A}" type="presParOf" srcId="{851A7141-29C1-4CA4-8FAD-91D76B14D37A}" destId="{2BF403AB-C640-4D73-A295-2D2BC53C3E53}" srcOrd="1" destOrd="0" presId="urn:microsoft.com/office/officeart/2018/2/layout/IconVerticalSolidList"/>
    <dgm:cxn modelId="{6845720B-1BA9-4121-A4CC-CFFDD8A4BFC4}" type="presParOf" srcId="{851A7141-29C1-4CA4-8FAD-91D76B14D37A}" destId="{F3AC446B-8C31-4491-900F-E1EF4DF67CFE}" srcOrd="2" destOrd="0" presId="urn:microsoft.com/office/officeart/2018/2/layout/IconVerticalSolidList"/>
    <dgm:cxn modelId="{E97A88E4-F026-4687-AF6D-72CBAE05E5C3}" type="presParOf" srcId="{851A7141-29C1-4CA4-8FAD-91D76B14D37A}" destId="{7798EE19-F03C-4534-A55A-085E881CFDA9}" srcOrd="3" destOrd="0" presId="urn:microsoft.com/office/officeart/2018/2/layout/IconVerticalSolidList"/>
    <dgm:cxn modelId="{8B1B6A74-44CE-4956-B2D9-9DC1838B1897}" type="presParOf" srcId="{851A7141-29C1-4CA4-8FAD-91D76B14D37A}" destId="{C49536BE-FBEF-4072-A9E2-D2EEC03D75D3}" srcOrd="4" destOrd="0" presId="urn:microsoft.com/office/officeart/2018/2/layout/IconVerticalSolidList"/>
    <dgm:cxn modelId="{5E75134C-849E-4C50-B3D2-F7EF84C71A6D}" type="presParOf" srcId="{525B5D0F-4637-4100-928D-AE23557ACF1A}" destId="{34A4101C-4AE6-440C-923A-A21431153029}" srcOrd="1" destOrd="0" presId="urn:microsoft.com/office/officeart/2018/2/layout/IconVerticalSolidList"/>
    <dgm:cxn modelId="{8B62BF97-36D6-4819-80A3-CDB96DC1085C}" type="presParOf" srcId="{525B5D0F-4637-4100-928D-AE23557ACF1A}" destId="{FE29A50A-052C-48D8-BEAC-6F61991FB1B0}" srcOrd="2" destOrd="0" presId="urn:microsoft.com/office/officeart/2018/2/layout/IconVerticalSolidList"/>
    <dgm:cxn modelId="{1A355525-50E9-4C62-8EED-70A109AF2AA6}" type="presParOf" srcId="{FE29A50A-052C-48D8-BEAC-6F61991FB1B0}" destId="{6E5B4615-BE7F-4320-907B-FBAB9A4E20E8}" srcOrd="0" destOrd="0" presId="urn:microsoft.com/office/officeart/2018/2/layout/IconVerticalSolidList"/>
    <dgm:cxn modelId="{804D6BC6-3DAF-48F7-82B1-FB50360C0829}" type="presParOf" srcId="{FE29A50A-052C-48D8-BEAC-6F61991FB1B0}" destId="{81EB0D96-6877-4314-B69C-845C52334719}" srcOrd="1" destOrd="0" presId="urn:microsoft.com/office/officeart/2018/2/layout/IconVerticalSolidList"/>
    <dgm:cxn modelId="{6757BC4F-DE2C-456C-AA0B-052602B07FA1}" type="presParOf" srcId="{FE29A50A-052C-48D8-BEAC-6F61991FB1B0}" destId="{4579F95F-353C-49DE-B2BC-FA8B896F437D}" srcOrd="2" destOrd="0" presId="urn:microsoft.com/office/officeart/2018/2/layout/IconVerticalSolidList"/>
    <dgm:cxn modelId="{2517DF04-8C99-42B5-BF14-95A74DC125E1}" type="presParOf" srcId="{FE29A50A-052C-48D8-BEAC-6F61991FB1B0}" destId="{365FC34D-85F7-464C-959B-E13D1696E511}" srcOrd="3" destOrd="0" presId="urn:microsoft.com/office/officeart/2018/2/layout/IconVerticalSolidList"/>
    <dgm:cxn modelId="{3713360C-0AB5-4426-BA05-3C7D03968364}" type="presParOf" srcId="{FE29A50A-052C-48D8-BEAC-6F61991FB1B0}" destId="{D1D6D713-01F5-4A1A-9EAA-AAB34AAD0417}" srcOrd="4" destOrd="0" presId="urn:microsoft.com/office/officeart/2018/2/layout/IconVerticalSolidList"/>
    <dgm:cxn modelId="{4E4516CB-2190-4AA3-8F26-0211B104A732}" type="presParOf" srcId="{525B5D0F-4637-4100-928D-AE23557ACF1A}" destId="{74EABCDB-E71E-466F-B68A-5205138E1D16}" srcOrd="3" destOrd="0" presId="urn:microsoft.com/office/officeart/2018/2/layout/IconVerticalSolidList"/>
    <dgm:cxn modelId="{ABF603F9-E945-425B-8F29-B63AE1FBEE48}" type="presParOf" srcId="{525B5D0F-4637-4100-928D-AE23557ACF1A}" destId="{82555D1A-CC91-4A3F-856E-A701AC12B760}" srcOrd="4" destOrd="0" presId="urn:microsoft.com/office/officeart/2018/2/layout/IconVerticalSolidList"/>
    <dgm:cxn modelId="{DCC097E1-40A6-4ADA-8E26-416C4D8A2CB9}" type="presParOf" srcId="{82555D1A-CC91-4A3F-856E-A701AC12B760}" destId="{CE7FBEE7-B124-4C36-9EF5-CB685A0641DF}" srcOrd="0" destOrd="0" presId="urn:microsoft.com/office/officeart/2018/2/layout/IconVerticalSolidList"/>
    <dgm:cxn modelId="{AD697F09-CF33-4C72-91A2-AFC51EFCCF0A}" type="presParOf" srcId="{82555D1A-CC91-4A3F-856E-A701AC12B760}" destId="{3866E944-F6FC-468D-85A1-F9815AB19829}" srcOrd="1" destOrd="0" presId="urn:microsoft.com/office/officeart/2018/2/layout/IconVerticalSolidList"/>
    <dgm:cxn modelId="{FDA4C5E8-9B8E-4BED-8FC2-A8DD649C7F5B}" type="presParOf" srcId="{82555D1A-CC91-4A3F-856E-A701AC12B760}" destId="{6CCA1E33-ACF5-426C-8A0A-C5AAB3587D17}" srcOrd="2" destOrd="0" presId="urn:microsoft.com/office/officeart/2018/2/layout/IconVerticalSolidList"/>
    <dgm:cxn modelId="{D5E95123-723F-4E02-8C3D-BDCA03485AC7}" type="presParOf" srcId="{82555D1A-CC91-4A3F-856E-A701AC12B760}" destId="{5D90C2D2-745F-4E53-BCED-C92970AB9950}" srcOrd="3" destOrd="0" presId="urn:microsoft.com/office/officeart/2018/2/layout/IconVerticalSolidList"/>
    <dgm:cxn modelId="{2169E8FB-3C73-4D22-9256-E6F869D57C54}" type="presParOf" srcId="{82555D1A-CC91-4A3F-856E-A701AC12B760}" destId="{8C039942-7E74-45BF-8C68-C654548BD6A1}" srcOrd="4" destOrd="0" presId="urn:microsoft.com/office/officeart/2018/2/layout/IconVerticalSolidList"/>
    <dgm:cxn modelId="{4915BF59-BEF6-4337-9544-431B9533AAF4}" type="presParOf" srcId="{525B5D0F-4637-4100-928D-AE23557ACF1A}" destId="{A9B4C9C0-A6DE-4826-B213-C177157E83CA}" srcOrd="5" destOrd="0" presId="urn:microsoft.com/office/officeart/2018/2/layout/IconVerticalSolidList"/>
    <dgm:cxn modelId="{703766D5-DED7-45B1-A91E-D306EF743971}" type="presParOf" srcId="{525B5D0F-4637-4100-928D-AE23557ACF1A}" destId="{FE406D60-5567-40E7-8B95-93E4D96B47D8}" srcOrd="6" destOrd="0" presId="urn:microsoft.com/office/officeart/2018/2/layout/IconVerticalSolidList"/>
    <dgm:cxn modelId="{675EC90E-FCA2-48A1-AA7D-75B9D4CA58C0}" type="presParOf" srcId="{FE406D60-5567-40E7-8B95-93E4D96B47D8}" destId="{3C3AA387-FC95-47FF-87C2-25AF6B40BD44}" srcOrd="0" destOrd="0" presId="urn:microsoft.com/office/officeart/2018/2/layout/IconVerticalSolidList"/>
    <dgm:cxn modelId="{FD7DDBFB-5255-4751-85F6-A751D61BC206}" type="presParOf" srcId="{FE406D60-5567-40E7-8B95-93E4D96B47D8}" destId="{C2FFF590-4F38-4022-8AF4-FAE5E3170D03}" srcOrd="1" destOrd="0" presId="urn:microsoft.com/office/officeart/2018/2/layout/IconVerticalSolidList"/>
    <dgm:cxn modelId="{C7A3239F-F15B-4B59-945C-8D27FC5519AE}" type="presParOf" srcId="{FE406D60-5567-40E7-8B95-93E4D96B47D8}" destId="{3F5A1662-5AAF-4855-8F65-756266AB0E19}" srcOrd="2" destOrd="0" presId="urn:microsoft.com/office/officeart/2018/2/layout/IconVerticalSolidList"/>
    <dgm:cxn modelId="{72DE0EAC-F11B-40F9-93E3-0E398B2C8373}" type="presParOf" srcId="{FE406D60-5567-40E7-8B95-93E4D96B47D8}" destId="{1A701BC1-6832-48CA-9EF2-5B6BF3423899}" srcOrd="3" destOrd="0" presId="urn:microsoft.com/office/officeart/2018/2/layout/IconVerticalSolidList"/>
    <dgm:cxn modelId="{E38ADDDA-901E-46CB-8944-2F85EC034266}" type="presParOf" srcId="{FE406D60-5567-40E7-8B95-93E4D96B47D8}" destId="{78644FE9-7964-4095-8949-A4DC672B0F63}" srcOrd="4" destOrd="0" presId="urn:microsoft.com/office/officeart/2018/2/layout/IconVerticalSolidList"/>
    <dgm:cxn modelId="{AA86840E-D10A-4199-A36D-5A3FFA18FA77}" type="presParOf" srcId="{525B5D0F-4637-4100-928D-AE23557ACF1A}" destId="{CE77764C-0A9E-4FFE-9FCB-AE720BD44D36}" srcOrd="7" destOrd="0" presId="urn:microsoft.com/office/officeart/2018/2/layout/IconVerticalSolidList"/>
    <dgm:cxn modelId="{F66AC0B6-C206-4240-A7AA-0AF86596F2D6}" type="presParOf" srcId="{525B5D0F-4637-4100-928D-AE23557ACF1A}" destId="{389F8D12-6007-4598-AE37-9947B291EDEA}" srcOrd="8" destOrd="0" presId="urn:microsoft.com/office/officeart/2018/2/layout/IconVerticalSolidList"/>
    <dgm:cxn modelId="{884BC023-DAE6-4B11-A1E3-619021BE58EB}" type="presParOf" srcId="{389F8D12-6007-4598-AE37-9947B291EDEA}" destId="{933DAEF2-A90B-4F5C-90F9-F587E8299988}" srcOrd="0" destOrd="0" presId="urn:microsoft.com/office/officeart/2018/2/layout/IconVerticalSolidList"/>
    <dgm:cxn modelId="{352D82B7-816C-4539-A1BE-F4A6C204241F}" type="presParOf" srcId="{389F8D12-6007-4598-AE37-9947B291EDEA}" destId="{7BE3CF96-7E14-47E0-9875-866D5D542374}" srcOrd="1" destOrd="0" presId="urn:microsoft.com/office/officeart/2018/2/layout/IconVerticalSolidList"/>
    <dgm:cxn modelId="{A9E80376-44B4-4635-BC6C-2E0EDE6C6192}" type="presParOf" srcId="{389F8D12-6007-4598-AE37-9947B291EDEA}" destId="{43974D88-863E-4786-9507-7E48F44BD522}" srcOrd="2" destOrd="0" presId="urn:microsoft.com/office/officeart/2018/2/layout/IconVerticalSolidList"/>
    <dgm:cxn modelId="{7B328048-CD4C-42EF-BE5C-34E43ACAB2CF}" type="presParOf" srcId="{389F8D12-6007-4598-AE37-9947B291EDEA}" destId="{72733B97-31E1-4D89-9366-892055A4CF5A}" srcOrd="3" destOrd="0" presId="urn:microsoft.com/office/officeart/2018/2/layout/IconVerticalSolidList"/>
    <dgm:cxn modelId="{E20D34DD-67FA-445D-929C-2BCF0FEB57F2}" type="presParOf" srcId="{389F8D12-6007-4598-AE37-9947B291EDEA}" destId="{B155056E-8C13-4FC7-B815-D2EDA79A491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05475-14E9-46C5-B42A-61EEA195E595}"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308C2B6B-2417-4F22-9AC7-4E90A5D25F99}">
      <dgm:prSet custT="1"/>
      <dgm:spPr/>
      <dgm:t>
        <a:bodyPr/>
        <a:lstStyle/>
        <a:p>
          <a:pPr>
            <a:buFont typeface="Times New Roman" panose="02020603050405020304" pitchFamily="18" charset="0"/>
            <a:buChar char="•"/>
          </a:pPr>
          <a:r>
            <a:rPr lang="en-ZA" sz="1600" dirty="0"/>
            <a:t>Goals</a:t>
          </a:r>
          <a:endParaRPr lang="en-US" sz="1600" dirty="0"/>
        </a:p>
      </dgm:t>
    </dgm:pt>
    <dgm:pt modelId="{83E20A18-F844-4B4B-A1A4-4A830EC46703}" type="parTrans" cxnId="{B78173EE-9F0E-4AD9-82FB-511DB56B5C53}">
      <dgm:prSet/>
      <dgm:spPr/>
      <dgm:t>
        <a:bodyPr/>
        <a:lstStyle/>
        <a:p>
          <a:endParaRPr lang="en-US"/>
        </a:p>
      </dgm:t>
    </dgm:pt>
    <dgm:pt modelId="{CA9F61CA-02B5-44B0-9C62-DAB30A39695B}" type="sibTrans" cxnId="{B78173EE-9F0E-4AD9-82FB-511DB56B5C53}">
      <dgm:prSet/>
      <dgm:spPr/>
      <dgm:t>
        <a:bodyPr/>
        <a:lstStyle/>
        <a:p>
          <a:endParaRPr lang="en-US"/>
        </a:p>
      </dgm:t>
    </dgm:pt>
    <dgm:pt modelId="{08B9547F-4C8C-415F-A748-6C928E1346AA}">
      <dgm:prSet/>
      <dgm:spPr/>
      <dgm:t>
        <a:bodyPr/>
        <a:lstStyle/>
        <a:p>
          <a:pPr>
            <a:buFont typeface="Times New Roman" panose="02020603050405020304" pitchFamily="18" charset="0"/>
            <a:buChar char="•"/>
          </a:pPr>
          <a:r>
            <a:rPr lang="en-ZA"/>
            <a:t>Economic Growth</a:t>
          </a:r>
        </a:p>
      </dgm:t>
    </dgm:pt>
    <dgm:pt modelId="{91AA6E9E-E243-4799-B0EF-C1FACA889F11}" type="parTrans" cxnId="{D79EACFB-0CA9-4789-A0C1-C21C385382EB}">
      <dgm:prSet/>
      <dgm:spPr/>
      <dgm:t>
        <a:bodyPr/>
        <a:lstStyle/>
        <a:p>
          <a:endParaRPr lang="en-ZA"/>
        </a:p>
      </dgm:t>
    </dgm:pt>
    <dgm:pt modelId="{D24E27E0-CE10-41B9-8004-46E768B0EA4D}" type="sibTrans" cxnId="{D79EACFB-0CA9-4789-A0C1-C21C385382EB}">
      <dgm:prSet/>
      <dgm:spPr/>
      <dgm:t>
        <a:bodyPr/>
        <a:lstStyle/>
        <a:p>
          <a:endParaRPr lang="en-ZA"/>
        </a:p>
      </dgm:t>
    </dgm:pt>
    <dgm:pt modelId="{2D62C1BE-C142-4659-A6AB-AEC9D39E13BB}">
      <dgm:prSet/>
      <dgm:spPr/>
      <dgm:t>
        <a:bodyPr/>
        <a:lstStyle/>
        <a:p>
          <a:pPr>
            <a:buFont typeface="Times New Roman" panose="02020603050405020304" pitchFamily="18" charset="0"/>
            <a:buChar char="•"/>
          </a:pPr>
          <a:r>
            <a:rPr lang="en-ZA"/>
            <a:t>Job Creation</a:t>
          </a:r>
        </a:p>
      </dgm:t>
    </dgm:pt>
    <dgm:pt modelId="{FE45C0FD-58D7-42DF-A0E9-79BA05AC2DB9}" type="parTrans" cxnId="{B81D19AB-FF24-457A-BB92-7E6C76B727E9}">
      <dgm:prSet/>
      <dgm:spPr/>
      <dgm:t>
        <a:bodyPr/>
        <a:lstStyle/>
        <a:p>
          <a:endParaRPr lang="en-ZA"/>
        </a:p>
      </dgm:t>
    </dgm:pt>
    <dgm:pt modelId="{587C1B98-4E6D-4D1D-9639-A3B235BEB14C}" type="sibTrans" cxnId="{B81D19AB-FF24-457A-BB92-7E6C76B727E9}">
      <dgm:prSet/>
      <dgm:spPr/>
      <dgm:t>
        <a:bodyPr/>
        <a:lstStyle/>
        <a:p>
          <a:endParaRPr lang="en-ZA"/>
        </a:p>
      </dgm:t>
    </dgm:pt>
    <dgm:pt modelId="{9ADE0091-5585-426B-A232-230303273E8F}">
      <dgm:prSet/>
      <dgm:spPr/>
      <dgm:t>
        <a:bodyPr/>
        <a:lstStyle/>
        <a:p>
          <a:pPr>
            <a:buFont typeface="Times New Roman" panose="02020603050405020304" pitchFamily="18" charset="0"/>
            <a:buChar char="•"/>
          </a:pPr>
          <a:r>
            <a:rPr lang="en-ZA"/>
            <a:t>5-Point Plan</a:t>
          </a:r>
        </a:p>
      </dgm:t>
    </dgm:pt>
    <dgm:pt modelId="{16B1112B-8D00-4EB3-9703-25B4F0B171CD}" type="parTrans" cxnId="{64004D66-75CD-466E-92E7-A71AADDC553F}">
      <dgm:prSet/>
      <dgm:spPr/>
      <dgm:t>
        <a:bodyPr/>
        <a:lstStyle/>
        <a:p>
          <a:endParaRPr lang="en-ZA"/>
        </a:p>
      </dgm:t>
    </dgm:pt>
    <dgm:pt modelId="{4B3E7F28-2779-4103-B12F-EBCA0C3F847F}" type="sibTrans" cxnId="{64004D66-75CD-466E-92E7-A71AADDC553F}">
      <dgm:prSet/>
      <dgm:spPr/>
      <dgm:t>
        <a:bodyPr/>
        <a:lstStyle/>
        <a:p>
          <a:endParaRPr lang="en-ZA"/>
        </a:p>
      </dgm:t>
    </dgm:pt>
    <dgm:pt modelId="{E368D2D5-3BB7-4F10-A260-8A390806998C}">
      <dgm:prSet/>
      <dgm:spPr/>
      <dgm:t>
        <a:bodyPr/>
        <a:lstStyle/>
        <a:p>
          <a:pPr>
            <a:buFont typeface="Times New Roman" panose="02020603050405020304" pitchFamily="18" charset="0"/>
            <a:buChar char="•"/>
          </a:pPr>
          <a:r>
            <a:rPr lang="en-ZA" dirty="0"/>
            <a:t>Infrastructure Development</a:t>
          </a:r>
        </a:p>
      </dgm:t>
    </dgm:pt>
    <dgm:pt modelId="{B83E881B-B49C-497C-A73E-7C4CE2BC150A}" type="parTrans" cxnId="{F188C1A9-08BB-4F05-9138-112B4D01B46B}">
      <dgm:prSet/>
      <dgm:spPr/>
      <dgm:t>
        <a:bodyPr/>
        <a:lstStyle/>
        <a:p>
          <a:endParaRPr lang="en-ZA"/>
        </a:p>
      </dgm:t>
    </dgm:pt>
    <dgm:pt modelId="{61396868-8F24-472B-BD6B-F955252DBCB3}" type="sibTrans" cxnId="{F188C1A9-08BB-4F05-9138-112B4D01B46B}">
      <dgm:prSet/>
      <dgm:spPr/>
      <dgm:t>
        <a:bodyPr/>
        <a:lstStyle/>
        <a:p>
          <a:endParaRPr lang="en-ZA"/>
        </a:p>
      </dgm:t>
    </dgm:pt>
    <dgm:pt modelId="{80AFC48E-5EB4-463C-99EE-13175913BB8F}">
      <dgm:prSet/>
      <dgm:spPr/>
      <dgm:t>
        <a:bodyPr/>
        <a:lstStyle/>
        <a:p>
          <a:pPr>
            <a:buFont typeface="Times New Roman" panose="02020603050405020304" pitchFamily="18" charset="0"/>
            <a:buChar char="•"/>
          </a:pPr>
          <a:r>
            <a:rPr lang="en-ZA" dirty="0"/>
            <a:t>Industrialisation</a:t>
          </a:r>
        </a:p>
      </dgm:t>
    </dgm:pt>
    <dgm:pt modelId="{0ACB2911-31D9-4777-B4AA-E4F5732427BA}" type="parTrans" cxnId="{E6EDA804-23FD-483E-A488-95F0C633FA57}">
      <dgm:prSet/>
      <dgm:spPr/>
      <dgm:t>
        <a:bodyPr/>
        <a:lstStyle/>
        <a:p>
          <a:endParaRPr lang="en-ZA"/>
        </a:p>
      </dgm:t>
    </dgm:pt>
    <dgm:pt modelId="{94BB711C-7323-4667-BBF3-E82CEC5DD2BA}" type="sibTrans" cxnId="{E6EDA804-23FD-483E-A488-95F0C633FA57}">
      <dgm:prSet/>
      <dgm:spPr/>
      <dgm:t>
        <a:bodyPr/>
        <a:lstStyle/>
        <a:p>
          <a:endParaRPr lang="en-ZA"/>
        </a:p>
      </dgm:t>
    </dgm:pt>
    <dgm:pt modelId="{FA3ABDF0-E791-4CAA-A2AE-5364108F3791}">
      <dgm:prSet/>
      <dgm:spPr/>
      <dgm:t>
        <a:bodyPr/>
        <a:lstStyle/>
        <a:p>
          <a:pPr>
            <a:buFont typeface="Times New Roman" panose="02020603050405020304" pitchFamily="18" charset="0"/>
            <a:buChar char="•"/>
          </a:pPr>
          <a:r>
            <a:rPr lang="en-ZA" dirty="0"/>
            <a:t>Inclusive Growth</a:t>
          </a:r>
        </a:p>
      </dgm:t>
    </dgm:pt>
    <dgm:pt modelId="{B72496C2-B7B1-4668-8914-0A5E9926CF71}" type="parTrans" cxnId="{EB2C21E3-F5C0-411D-85DA-21911BF5BC09}">
      <dgm:prSet/>
      <dgm:spPr/>
      <dgm:t>
        <a:bodyPr/>
        <a:lstStyle/>
        <a:p>
          <a:endParaRPr lang="en-ZA"/>
        </a:p>
      </dgm:t>
    </dgm:pt>
    <dgm:pt modelId="{A92F08C2-27EB-40B4-B1D4-7E4F0D5242F2}" type="sibTrans" cxnId="{EB2C21E3-F5C0-411D-85DA-21911BF5BC09}">
      <dgm:prSet/>
      <dgm:spPr/>
      <dgm:t>
        <a:bodyPr/>
        <a:lstStyle/>
        <a:p>
          <a:endParaRPr lang="en-ZA"/>
        </a:p>
      </dgm:t>
    </dgm:pt>
    <dgm:pt modelId="{1236DCB3-7B7E-4F24-9C7F-41876DFD4AC8}">
      <dgm:prSet/>
      <dgm:spPr/>
      <dgm:t>
        <a:bodyPr/>
        <a:lstStyle/>
        <a:p>
          <a:pPr>
            <a:buFont typeface="Times New Roman" panose="02020603050405020304" pitchFamily="18" charset="0"/>
            <a:buChar char="•"/>
          </a:pPr>
          <a:r>
            <a:rPr lang="en-ZA" dirty="0"/>
            <a:t>Digital Economy</a:t>
          </a:r>
        </a:p>
      </dgm:t>
    </dgm:pt>
    <dgm:pt modelId="{881134E2-4485-42AC-AA16-52DC881812D2}" type="parTrans" cxnId="{B0B45E3D-6DFE-4C50-97BC-97997330EE9D}">
      <dgm:prSet/>
      <dgm:spPr/>
      <dgm:t>
        <a:bodyPr/>
        <a:lstStyle/>
        <a:p>
          <a:endParaRPr lang="en-ZA"/>
        </a:p>
      </dgm:t>
    </dgm:pt>
    <dgm:pt modelId="{B5B8E1E2-356F-445B-8F2B-5FDC0738B252}" type="sibTrans" cxnId="{B0B45E3D-6DFE-4C50-97BC-97997330EE9D}">
      <dgm:prSet/>
      <dgm:spPr/>
      <dgm:t>
        <a:bodyPr/>
        <a:lstStyle/>
        <a:p>
          <a:endParaRPr lang="en-ZA"/>
        </a:p>
      </dgm:t>
    </dgm:pt>
    <dgm:pt modelId="{2631C7B2-FD2A-4E57-B932-D6FB18504EF3}">
      <dgm:prSet/>
      <dgm:spPr/>
      <dgm:t>
        <a:bodyPr/>
        <a:lstStyle/>
        <a:p>
          <a:pPr>
            <a:buFont typeface="Times New Roman" panose="02020603050405020304" pitchFamily="18" charset="0"/>
            <a:buChar char="•"/>
          </a:pPr>
          <a:r>
            <a:rPr lang="en-ZA" dirty="0"/>
            <a:t>Public Finance</a:t>
          </a:r>
        </a:p>
      </dgm:t>
    </dgm:pt>
    <dgm:pt modelId="{DFA1B6C8-B043-4F5D-8337-2FC6C2383D2C}" type="parTrans" cxnId="{0EC94E39-7B3F-41F2-8B82-AC0263BA28E5}">
      <dgm:prSet/>
      <dgm:spPr/>
      <dgm:t>
        <a:bodyPr/>
        <a:lstStyle/>
        <a:p>
          <a:endParaRPr lang="en-ZA"/>
        </a:p>
      </dgm:t>
    </dgm:pt>
    <dgm:pt modelId="{E49A0E25-1B96-48E5-B6E9-DD8A683B1451}" type="sibTrans" cxnId="{0EC94E39-7B3F-41F2-8B82-AC0263BA28E5}">
      <dgm:prSet/>
      <dgm:spPr/>
      <dgm:t>
        <a:bodyPr/>
        <a:lstStyle/>
        <a:p>
          <a:endParaRPr lang="en-ZA"/>
        </a:p>
      </dgm:t>
    </dgm:pt>
    <dgm:pt modelId="{13A70D33-84BC-4467-8B24-1DF07E754D2A}">
      <dgm:prSet/>
      <dgm:spPr/>
      <dgm:t>
        <a:bodyPr/>
        <a:lstStyle/>
        <a:p>
          <a:pPr>
            <a:buFont typeface="Times New Roman" panose="02020603050405020304" pitchFamily="18" charset="0"/>
            <a:buChar char="•"/>
          </a:pPr>
          <a:r>
            <a:rPr lang="en-ZA" dirty="0"/>
            <a:t>Key Result Areas</a:t>
          </a:r>
        </a:p>
      </dgm:t>
    </dgm:pt>
    <dgm:pt modelId="{888ECF16-83BA-4512-BA0D-24DA4D1EAE84}" type="parTrans" cxnId="{8AF33141-AFB6-497D-8A25-A8B1D4DA43CE}">
      <dgm:prSet/>
      <dgm:spPr/>
      <dgm:t>
        <a:bodyPr/>
        <a:lstStyle/>
        <a:p>
          <a:endParaRPr lang="en-ZA"/>
        </a:p>
      </dgm:t>
    </dgm:pt>
    <dgm:pt modelId="{DB52BFD2-54B1-4B5F-9C4C-612C40A6F519}" type="sibTrans" cxnId="{8AF33141-AFB6-497D-8A25-A8B1D4DA43CE}">
      <dgm:prSet/>
      <dgm:spPr/>
      <dgm:t>
        <a:bodyPr/>
        <a:lstStyle/>
        <a:p>
          <a:endParaRPr lang="en-ZA"/>
        </a:p>
      </dgm:t>
    </dgm:pt>
    <dgm:pt modelId="{CE0B2C74-3189-4623-8C27-7C330E2A0397}">
      <dgm:prSet/>
      <dgm:spPr/>
      <dgm:t>
        <a:bodyPr/>
        <a:lstStyle/>
        <a:p>
          <a:pPr>
            <a:buFont typeface="Times New Roman" panose="02020603050405020304" pitchFamily="18" charset="0"/>
            <a:buChar char="•"/>
          </a:pPr>
          <a:r>
            <a:rPr lang="en-US"/>
            <a:t>Ensure rollout of critical economic infrastructure</a:t>
          </a:r>
          <a:endParaRPr lang="en-ZA"/>
        </a:p>
      </dgm:t>
    </dgm:pt>
    <dgm:pt modelId="{1117D134-A41A-44B5-B164-E492A5D52FC1}" type="parTrans" cxnId="{DD0CE8B3-42EC-4BD2-B65C-A600AF1D938E}">
      <dgm:prSet/>
      <dgm:spPr/>
      <dgm:t>
        <a:bodyPr/>
        <a:lstStyle/>
        <a:p>
          <a:endParaRPr lang="en-ZA"/>
        </a:p>
      </dgm:t>
    </dgm:pt>
    <dgm:pt modelId="{8663C0D6-4001-48C5-801E-69AA1B1AF397}" type="sibTrans" cxnId="{DD0CE8B3-42EC-4BD2-B65C-A600AF1D938E}">
      <dgm:prSet/>
      <dgm:spPr/>
      <dgm:t>
        <a:bodyPr/>
        <a:lstStyle/>
        <a:p>
          <a:endParaRPr lang="en-ZA"/>
        </a:p>
      </dgm:t>
    </dgm:pt>
    <dgm:pt modelId="{D2DC32F0-BFC6-4D77-80F4-8F869205DDB4}">
      <dgm:prSet/>
      <dgm:spPr/>
      <dgm:t>
        <a:bodyPr/>
        <a:lstStyle/>
        <a:p>
          <a:pPr>
            <a:buFont typeface="Times New Roman" panose="02020603050405020304" pitchFamily="18" charset="0"/>
            <a:buChar char="•"/>
          </a:pPr>
          <a:r>
            <a:rPr lang="en-US"/>
            <a:t>Provincial Support to distress businesses and farmers</a:t>
          </a:r>
          <a:endParaRPr lang="en-ZA"/>
        </a:p>
      </dgm:t>
    </dgm:pt>
    <dgm:pt modelId="{F8C3CD8D-D782-4AC9-A30F-969F455E3C55}" type="parTrans" cxnId="{5DD696F4-85BC-49C7-BBCF-896CF02AF165}">
      <dgm:prSet/>
      <dgm:spPr/>
      <dgm:t>
        <a:bodyPr/>
        <a:lstStyle/>
        <a:p>
          <a:endParaRPr lang="en-ZA"/>
        </a:p>
      </dgm:t>
    </dgm:pt>
    <dgm:pt modelId="{B2B3CDE0-78AA-482C-877A-68F9F4BD9B82}" type="sibTrans" cxnId="{5DD696F4-85BC-49C7-BBCF-896CF02AF165}">
      <dgm:prSet/>
      <dgm:spPr/>
      <dgm:t>
        <a:bodyPr/>
        <a:lstStyle/>
        <a:p>
          <a:endParaRPr lang="en-ZA"/>
        </a:p>
      </dgm:t>
    </dgm:pt>
    <dgm:pt modelId="{FA799B2F-DB43-46DF-AE03-AAC61742F188}">
      <dgm:prSet/>
      <dgm:spPr/>
      <dgm:t>
        <a:bodyPr/>
        <a:lstStyle/>
        <a:p>
          <a:pPr>
            <a:buFont typeface="Times New Roman" panose="02020603050405020304" pitchFamily="18" charset="0"/>
            <a:buChar char="•"/>
          </a:pPr>
          <a:r>
            <a:rPr lang="en-US"/>
            <a:t>Consider &amp; provide local incentives that promote retention of investors</a:t>
          </a:r>
          <a:endParaRPr lang="en-ZA"/>
        </a:p>
      </dgm:t>
    </dgm:pt>
    <dgm:pt modelId="{561D9F2B-5A65-49AC-9312-D18B7C827BC8}" type="parTrans" cxnId="{557C93B6-FC04-4BDD-BA5E-D373C2898045}">
      <dgm:prSet/>
      <dgm:spPr/>
      <dgm:t>
        <a:bodyPr/>
        <a:lstStyle/>
        <a:p>
          <a:endParaRPr lang="en-ZA"/>
        </a:p>
      </dgm:t>
    </dgm:pt>
    <dgm:pt modelId="{51D735A5-F499-4646-8113-6E8C19273464}" type="sibTrans" cxnId="{557C93B6-FC04-4BDD-BA5E-D373C2898045}">
      <dgm:prSet/>
      <dgm:spPr/>
      <dgm:t>
        <a:bodyPr/>
        <a:lstStyle/>
        <a:p>
          <a:endParaRPr lang="en-ZA"/>
        </a:p>
      </dgm:t>
    </dgm:pt>
    <dgm:pt modelId="{1FD0988F-8010-4FE6-B532-25459E6F4A77}">
      <dgm:prSet/>
      <dgm:spPr/>
      <dgm:t>
        <a:bodyPr/>
        <a:lstStyle/>
        <a:p>
          <a:pPr>
            <a:buFont typeface="Times New Roman" panose="02020603050405020304" pitchFamily="18" charset="0"/>
            <a:buChar char="•"/>
          </a:pPr>
          <a:r>
            <a:rPr lang="en-US"/>
            <a:t>Support SMMEs, Business Enterprises, Farmers &amp; Informal Traders for relief</a:t>
          </a:r>
          <a:endParaRPr lang="en-ZA"/>
        </a:p>
      </dgm:t>
    </dgm:pt>
    <dgm:pt modelId="{D40C0B89-FA94-44B1-A2D9-8F095228ACBD}" type="parTrans" cxnId="{6662EB0A-A1DF-4503-8ECF-D78E566A9392}">
      <dgm:prSet/>
      <dgm:spPr/>
      <dgm:t>
        <a:bodyPr/>
        <a:lstStyle/>
        <a:p>
          <a:endParaRPr lang="en-ZA"/>
        </a:p>
      </dgm:t>
    </dgm:pt>
    <dgm:pt modelId="{A1B9C913-C6FD-445E-ACD8-AF0D6C9E9E11}" type="sibTrans" cxnId="{6662EB0A-A1DF-4503-8ECF-D78E566A9392}">
      <dgm:prSet/>
      <dgm:spPr/>
      <dgm:t>
        <a:bodyPr/>
        <a:lstStyle/>
        <a:p>
          <a:endParaRPr lang="en-ZA"/>
        </a:p>
      </dgm:t>
    </dgm:pt>
    <dgm:pt modelId="{64770075-CEC0-43AD-B537-4EBC81D1F37A}">
      <dgm:prSet/>
      <dgm:spPr/>
      <dgm:t>
        <a:bodyPr/>
        <a:lstStyle/>
        <a:p>
          <a:pPr>
            <a:buFont typeface="Times New Roman" panose="02020603050405020304" pitchFamily="18" charset="0"/>
            <a:buChar char="•"/>
          </a:pPr>
          <a:r>
            <a:rPr lang="en-US"/>
            <a:t>Smart Marketing Initiatives</a:t>
          </a:r>
          <a:endParaRPr lang="en-ZA"/>
        </a:p>
      </dgm:t>
    </dgm:pt>
    <dgm:pt modelId="{74218BF5-85E3-48F5-8CB1-052B394E71B8}" type="parTrans" cxnId="{B95DD598-CF59-4795-8444-B06A425EB405}">
      <dgm:prSet/>
      <dgm:spPr/>
      <dgm:t>
        <a:bodyPr/>
        <a:lstStyle/>
        <a:p>
          <a:endParaRPr lang="en-ZA"/>
        </a:p>
      </dgm:t>
    </dgm:pt>
    <dgm:pt modelId="{0FFBE2B8-1754-45ED-9A39-23898D005347}" type="sibTrans" cxnId="{B95DD598-CF59-4795-8444-B06A425EB405}">
      <dgm:prSet/>
      <dgm:spPr/>
      <dgm:t>
        <a:bodyPr/>
        <a:lstStyle/>
        <a:p>
          <a:endParaRPr lang="en-ZA"/>
        </a:p>
      </dgm:t>
    </dgm:pt>
    <dgm:pt modelId="{67A9D57D-C78B-4F44-BB7E-3EECA47CAAF8}">
      <dgm:prSet/>
      <dgm:spPr/>
      <dgm:t>
        <a:bodyPr/>
        <a:lstStyle/>
        <a:p>
          <a:pPr>
            <a:buFont typeface="Times New Roman" panose="02020603050405020304" pitchFamily="18" charset="0"/>
            <a:buChar char="•"/>
          </a:pPr>
          <a:r>
            <a:rPr lang="en-US"/>
            <a:t>Compliance with OHSA-Covid 19 protocol</a:t>
          </a:r>
          <a:endParaRPr lang="en-ZA"/>
        </a:p>
      </dgm:t>
    </dgm:pt>
    <dgm:pt modelId="{A607861D-D142-4DEE-84DA-1A42A29F8443}" type="parTrans" cxnId="{A0B2E081-2614-4461-8AE8-7E5CA6044D46}">
      <dgm:prSet/>
      <dgm:spPr/>
      <dgm:t>
        <a:bodyPr/>
        <a:lstStyle/>
        <a:p>
          <a:endParaRPr lang="en-ZA"/>
        </a:p>
      </dgm:t>
    </dgm:pt>
    <dgm:pt modelId="{812E5549-6905-4AB3-B3AF-ECB6BD759E64}" type="sibTrans" cxnId="{A0B2E081-2614-4461-8AE8-7E5CA6044D46}">
      <dgm:prSet/>
      <dgm:spPr/>
      <dgm:t>
        <a:bodyPr/>
        <a:lstStyle/>
        <a:p>
          <a:endParaRPr lang="en-ZA"/>
        </a:p>
      </dgm:t>
    </dgm:pt>
    <dgm:pt modelId="{DCFF9E44-8A89-4785-8D5E-D4CF8671D330}">
      <dgm:prSet/>
      <dgm:spPr/>
      <dgm:t>
        <a:bodyPr/>
        <a:lstStyle/>
        <a:p>
          <a:pPr>
            <a:buFont typeface="Times New Roman" panose="02020603050405020304" pitchFamily="18" charset="0"/>
            <a:buChar char="•"/>
          </a:pPr>
          <a:r>
            <a:rPr lang="en-US"/>
            <a:t>Interventions</a:t>
          </a:r>
          <a:endParaRPr lang="en-ZA"/>
        </a:p>
      </dgm:t>
    </dgm:pt>
    <dgm:pt modelId="{79891352-3738-46CC-B921-27AF49B56EDC}" type="parTrans" cxnId="{781F82F4-57FE-4144-B0D3-09ADFBDABCF1}">
      <dgm:prSet/>
      <dgm:spPr/>
      <dgm:t>
        <a:bodyPr/>
        <a:lstStyle/>
        <a:p>
          <a:endParaRPr lang="en-ZA"/>
        </a:p>
      </dgm:t>
    </dgm:pt>
    <dgm:pt modelId="{5B7FD7D9-AEC1-491D-BC78-D57F895D12F3}" type="sibTrans" cxnId="{781F82F4-57FE-4144-B0D3-09ADFBDABCF1}">
      <dgm:prSet/>
      <dgm:spPr/>
      <dgm:t>
        <a:bodyPr/>
        <a:lstStyle/>
        <a:p>
          <a:endParaRPr lang="en-ZA"/>
        </a:p>
      </dgm:t>
    </dgm:pt>
    <dgm:pt modelId="{9E54EC22-F185-45AC-BE50-4B00A98E9849}">
      <dgm:prSet/>
      <dgm:spPr/>
      <dgm:t>
        <a:bodyPr/>
        <a:lstStyle/>
        <a:p>
          <a:pPr>
            <a:buFont typeface="Times New Roman" panose="02020603050405020304" pitchFamily="18" charset="0"/>
            <a:buChar char="•"/>
          </a:pPr>
          <a:r>
            <a:rPr lang="en-US"/>
            <a:t>Project packaging and resource mobilization</a:t>
          </a:r>
          <a:endParaRPr lang="en-ZA"/>
        </a:p>
      </dgm:t>
    </dgm:pt>
    <dgm:pt modelId="{FC073329-52A6-405D-B253-1DD7A10DC289}" type="parTrans" cxnId="{810E372C-D269-4917-BDE4-DA1F327ACF52}">
      <dgm:prSet/>
      <dgm:spPr/>
      <dgm:t>
        <a:bodyPr/>
        <a:lstStyle/>
        <a:p>
          <a:endParaRPr lang="en-ZA"/>
        </a:p>
      </dgm:t>
    </dgm:pt>
    <dgm:pt modelId="{2CF7C3A6-3B9E-4401-AAD2-C57595456406}" type="sibTrans" cxnId="{810E372C-D269-4917-BDE4-DA1F327ACF52}">
      <dgm:prSet/>
      <dgm:spPr/>
      <dgm:t>
        <a:bodyPr/>
        <a:lstStyle/>
        <a:p>
          <a:endParaRPr lang="en-ZA"/>
        </a:p>
      </dgm:t>
    </dgm:pt>
    <dgm:pt modelId="{2ED65F06-393F-46FB-AAF1-50F0C5E03CD0}">
      <dgm:prSet/>
      <dgm:spPr/>
      <dgm:t>
        <a:bodyPr/>
        <a:lstStyle/>
        <a:p>
          <a:pPr>
            <a:buFont typeface="Times New Roman" panose="02020603050405020304" pitchFamily="18" charset="0"/>
            <a:buChar char="•"/>
          </a:pPr>
          <a:r>
            <a:rPr lang="en-US" dirty="0"/>
            <a:t>Sector support and development</a:t>
          </a:r>
        </a:p>
        <a:p>
          <a:pPr>
            <a:buFont typeface="Times New Roman" panose="02020603050405020304" pitchFamily="18" charset="0"/>
            <a:buChar char="•"/>
          </a:pPr>
          <a:r>
            <a:rPr lang="en-US" b="1" dirty="0"/>
            <a:t>Business continuity</a:t>
          </a:r>
          <a:endParaRPr lang="en-ZA" b="1" dirty="0"/>
        </a:p>
      </dgm:t>
    </dgm:pt>
    <dgm:pt modelId="{D8F2154A-F86D-46F3-A615-A2A7056EC056}" type="parTrans" cxnId="{3E087AD9-B084-4C07-8B01-DA3A494C9E05}">
      <dgm:prSet/>
      <dgm:spPr/>
      <dgm:t>
        <a:bodyPr/>
        <a:lstStyle/>
        <a:p>
          <a:endParaRPr lang="en-ZA"/>
        </a:p>
      </dgm:t>
    </dgm:pt>
    <dgm:pt modelId="{5B6E9886-F099-467D-B316-C087761B0542}" type="sibTrans" cxnId="{3E087AD9-B084-4C07-8B01-DA3A494C9E05}">
      <dgm:prSet/>
      <dgm:spPr/>
      <dgm:t>
        <a:bodyPr/>
        <a:lstStyle/>
        <a:p>
          <a:endParaRPr lang="en-ZA"/>
        </a:p>
      </dgm:t>
    </dgm:pt>
    <dgm:pt modelId="{C8AA879E-AB55-4113-8548-38078182B4FC}">
      <dgm:prSet/>
      <dgm:spPr/>
      <dgm:t>
        <a:bodyPr/>
        <a:lstStyle/>
        <a:p>
          <a:pPr>
            <a:buFont typeface="Times New Roman" panose="02020603050405020304" pitchFamily="18" charset="0"/>
            <a:buChar char="•"/>
          </a:pPr>
          <a:r>
            <a:rPr lang="en-US"/>
            <a:t>SMME support and incubation roll-out</a:t>
          </a:r>
          <a:endParaRPr lang="en-ZA"/>
        </a:p>
      </dgm:t>
    </dgm:pt>
    <dgm:pt modelId="{6EA0F76D-D1FF-48D5-962B-3AF4250A431E}" type="parTrans" cxnId="{CC09F1F9-2108-409D-AC75-C7E24ADD1D80}">
      <dgm:prSet/>
      <dgm:spPr/>
      <dgm:t>
        <a:bodyPr/>
        <a:lstStyle/>
        <a:p>
          <a:endParaRPr lang="en-ZA"/>
        </a:p>
      </dgm:t>
    </dgm:pt>
    <dgm:pt modelId="{0DCFC6D9-AAAB-4FBC-8EA3-20E002E0F542}" type="sibTrans" cxnId="{CC09F1F9-2108-409D-AC75-C7E24ADD1D80}">
      <dgm:prSet/>
      <dgm:spPr/>
      <dgm:t>
        <a:bodyPr/>
        <a:lstStyle/>
        <a:p>
          <a:endParaRPr lang="en-ZA"/>
        </a:p>
      </dgm:t>
    </dgm:pt>
    <dgm:pt modelId="{90CD2FAD-ADF5-49AB-80AB-7A5E08490FCC}">
      <dgm:prSet/>
      <dgm:spPr/>
      <dgm:t>
        <a:bodyPr/>
        <a:lstStyle/>
        <a:p>
          <a:pPr>
            <a:buFont typeface="Times New Roman" panose="02020603050405020304" pitchFamily="18" charset="0"/>
            <a:buChar char="•"/>
          </a:pPr>
          <a:r>
            <a:rPr lang="en-US" dirty="0"/>
            <a:t>Broadband infrastructure and digital platforms roll-out</a:t>
          </a:r>
          <a:endParaRPr lang="en-ZA" dirty="0"/>
        </a:p>
      </dgm:t>
    </dgm:pt>
    <dgm:pt modelId="{A1D721E3-3F79-4531-BC3A-BC432E8DD6DD}" type="parTrans" cxnId="{E4D8F515-365F-410C-BB2A-8CD0D14DDD25}">
      <dgm:prSet/>
      <dgm:spPr/>
      <dgm:t>
        <a:bodyPr/>
        <a:lstStyle/>
        <a:p>
          <a:endParaRPr lang="en-ZA"/>
        </a:p>
      </dgm:t>
    </dgm:pt>
    <dgm:pt modelId="{143C10C5-A2D6-46D8-B49D-15005DC8D4CD}" type="sibTrans" cxnId="{E4D8F515-365F-410C-BB2A-8CD0D14DDD25}">
      <dgm:prSet/>
      <dgm:spPr/>
      <dgm:t>
        <a:bodyPr/>
        <a:lstStyle/>
        <a:p>
          <a:endParaRPr lang="en-ZA"/>
        </a:p>
      </dgm:t>
    </dgm:pt>
    <dgm:pt modelId="{0BAB5170-A147-47FC-B832-813C60468EAF}">
      <dgm:prSet/>
      <dgm:spPr/>
      <dgm:t>
        <a:bodyPr/>
        <a:lstStyle/>
        <a:p>
          <a:pPr>
            <a:buFont typeface="Times New Roman" panose="02020603050405020304" pitchFamily="18" charset="0"/>
            <a:buChar char="•"/>
          </a:pPr>
          <a:r>
            <a:rPr lang="en-US" dirty="0"/>
            <a:t>Business support and compliance</a:t>
          </a:r>
          <a:endParaRPr lang="en-ZA" dirty="0"/>
        </a:p>
      </dgm:t>
    </dgm:pt>
    <dgm:pt modelId="{8D4FFEB5-233B-4002-AF74-7847E0DF6F81}" type="parTrans" cxnId="{DF181A41-83EE-4AC9-905D-59E0DB74B722}">
      <dgm:prSet/>
      <dgm:spPr/>
      <dgm:t>
        <a:bodyPr/>
        <a:lstStyle/>
        <a:p>
          <a:endParaRPr lang="en-ZA"/>
        </a:p>
      </dgm:t>
    </dgm:pt>
    <dgm:pt modelId="{F28DF338-DC41-4918-9FFB-BA41FDC94D8E}" type="sibTrans" cxnId="{DF181A41-83EE-4AC9-905D-59E0DB74B722}">
      <dgm:prSet/>
      <dgm:spPr/>
      <dgm:t>
        <a:bodyPr/>
        <a:lstStyle/>
        <a:p>
          <a:endParaRPr lang="en-ZA"/>
        </a:p>
      </dgm:t>
    </dgm:pt>
    <dgm:pt modelId="{A29BCA93-A69F-4B02-B3FC-E982B60836E2}">
      <dgm:prSet/>
      <dgm:spPr/>
      <dgm:t>
        <a:bodyPr/>
        <a:lstStyle/>
        <a:p>
          <a:pPr>
            <a:buFont typeface="Times New Roman" panose="02020603050405020304" pitchFamily="18" charset="0"/>
            <a:buChar char="•"/>
          </a:pPr>
          <a:r>
            <a:rPr lang="en-US"/>
            <a:t>Inputs and Resources</a:t>
          </a:r>
          <a:endParaRPr lang="en-ZA"/>
        </a:p>
      </dgm:t>
    </dgm:pt>
    <dgm:pt modelId="{6B057975-2041-48AE-BF3D-4182FBE89A51}" type="parTrans" cxnId="{48828446-04E7-4581-8179-1558B4709FCC}">
      <dgm:prSet/>
      <dgm:spPr/>
      <dgm:t>
        <a:bodyPr/>
        <a:lstStyle/>
        <a:p>
          <a:endParaRPr lang="en-ZA"/>
        </a:p>
      </dgm:t>
    </dgm:pt>
    <dgm:pt modelId="{A00A40A9-27D2-4A3E-8B3A-EB098A3F95F5}" type="sibTrans" cxnId="{48828446-04E7-4581-8179-1558B4709FCC}">
      <dgm:prSet/>
      <dgm:spPr/>
      <dgm:t>
        <a:bodyPr/>
        <a:lstStyle/>
        <a:p>
          <a:endParaRPr lang="en-ZA"/>
        </a:p>
      </dgm:t>
    </dgm:pt>
    <dgm:pt modelId="{84A67C5E-149E-4AFC-9110-01ACD6872EA8}">
      <dgm:prSet/>
      <dgm:spPr/>
      <dgm:t>
        <a:bodyPr/>
        <a:lstStyle/>
        <a:p>
          <a:pPr>
            <a:buFont typeface="Times New Roman" panose="02020603050405020304" pitchFamily="18" charset="0"/>
            <a:buChar char="•"/>
          </a:pPr>
          <a:r>
            <a:rPr lang="en-US"/>
            <a:t>Budget</a:t>
          </a:r>
          <a:endParaRPr lang="en-ZA"/>
        </a:p>
      </dgm:t>
    </dgm:pt>
    <dgm:pt modelId="{58059259-B406-4255-9884-D10976D949C6}" type="parTrans" cxnId="{3421BC80-1C96-4AB3-BC38-A0A385225736}">
      <dgm:prSet/>
      <dgm:spPr/>
      <dgm:t>
        <a:bodyPr/>
        <a:lstStyle/>
        <a:p>
          <a:endParaRPr lang="en-ZA"/>
        </a:p>
      </dgm:t>
    </dgm:pt>
    <dgm:pt modelId="{24F4F017-C58B-47B5-AACA-3E6078500A05}" type="sibTrans" cxnId="{3421BC80-1C96-4AB3-BC38-A0A385225736}">
      <dgm:prSet/>
      <dgm:spPr/>
      <dgm:t>
        <a:bodyPr/>
        <a:lstStyle/>
        <a:p>
          <a:endParaRPr lang="en-ZA"/>
        </a:p>
      </dgm:t>
    </dgm:pt>
    <dgm:pt modelId="{853D31AC-B250-4BB4-A311-B8D2E873EB64}">
      <dgm:prSet/>
      <dgm:spPr/>
      <dgm:t>
        <a:bodyPr/>
        <a:lstStyle/>
        <a:p>
          <a:pPr>
            <a:buFont typeface="Times New Roman" panose="02020603050405020304" pitchFamily="18" charset="0"/>
            <a:buChar char="•"/>
          </a:pPr>
          <a:r>
            <a:rPr lang="en-US"/>
            <a:t>Project Commissioning</a:t>
          </a:r>
          <a:endParaRPr lang="en-ZA"/>
        </a:p>
      </dgm:t>
    </dgm:pt>
    <dgm:pt modelId="{FCC5FB0D-FAE0-447C-8AD8-ABDE04CDD242}" type="parTrans" cxnId="{0A703C0E-8385-4DC7-9F45-9613DC951EBA}">
      <dgm:prSet/>
      <dgm:spPr/>
      <dgm:t>
        <a:bodyPr/>
        <a:lstStyle/>
        <a:p>
          <a:endParaRPr lang="en-ZA"/>
        </a:p>
      </dgm:t>
    </dgm:pt>
    <dgm:pt modelId="{44A00A85-51BF-4D8D-A40D-0AE5735D132C}" type="sibTrans" cxnId="{0A703C0E-8385-4DC7-9F45-9613DC951EBA}">
      <dgm:prSet/>
      <dgm:spPr/>
      <dgm:t>
        <a:bodyPr/>
        <a:lstStyle/>
        <a:p>
          <a:endParaRPr lang="en-ZA"/>
        </a:p>
      </dgm:t>
    </dgm:pt>
    <dgm:pt modelId="{F10BE5B8-C762-4B0A-8C82-4CA1A5163B26}">
      <dgm:prSet/>
      <dgm:spPr/>
      <dgm:t>
        <a:bodyPr/>
        <a:lstStyle/>
        <a:p>
          <a:pPr>
            <a:buFont typeface="Times New Roman" panose="02020603050405020304" pitchFamily="18" charset="0"/>
            <a:buChar char="•"/>
          </a:pPr>
          <a:r>
            <a:rPr lang="en-US"/>
            <a:t>Technical Assistance</a:t>
          </a:r>
          <a:endParaRPr lang="en-ZA"/>
        </a:p>
      </dgm:t>
    </dgm:pt>
    <dgm:pt modelId="{ACE41276-D0DB-46B8-8656-CAD8EE5D77E1}" type="parTrans" cxnId="{26FC0E2D-CA7A-4A76-A3E4-24BA0488DD1A}">
      <dgm:prSet/>
      <dgm:spPr/>
      <dgm:t>
        <a:bodyPr/>
        <a:lstStyle/>
        <a:p>
          <a:endParaRPr lang="en-ZA"/>
        </a:p>
      </dgm:t>
    </dgm:pt>
    <dgm:pt modelId="{49820A4E-33E8-4584-9C00-A497D0332B03}" type="sibTrans" cxnId="{26FC0E2D-CA7A-4A76-A3E4-24BA0488DD1A}">
      <dgm:prSet/>
      <dgm:spPr/>
      <dgm:t>
        <a:bodyPr/>
        <a:lstStyle/>
        <a:p>
          <a:endParaRPr lang="en-ZA"/>
        </a:p>
      </dgm:t>
    </dgm:pt>
    <dgm:pt modelId="{08CFDE05-FFC4-40D3-8A40-DAEE75C9CD32}" type="pres">
      <dgm:prSet presAssocID="{D9B05475-14E9-46C5-B42A-61EEA195E595}" presName="Name0" presStyleCnt="0">
        <dgm:presLayoutVars>
          <dgm:dir/>
          <dgm:animLvl val="lvl"/>
          <dgm:resizeHandles val="exact"/>
        </dgm:presLayoutVars>
      </dgm:prSet>
      <dgm:spPr/>
      <dgm:t>
        <a:bodyPr/>
        <a:lstStyle/>
        <a:p>
          <a:endParaRPr lang="en-ZA"/>
        </a:p>
      </dgm:t>
    </dgm:pt>
    <dgm:pt modelId="{F97725A9-5998-4803-A851-0EB1C746CFC2}" type="pres">
      <dgm:prSet presAssocID="{308C2B6B-2417-4F22-9AC7-4E90A5D25F99}" presName="composite" presStyleCnt="0"/>
      <dgm:spPr/>
    </dgm:pt>
    <dgm:pt modelId="{4F8D182B-EAEF-41F0-BC84-DA638726F89B}" type="pres">
      <dgm:prSet presAssocID="{308C2B6B-2417-4F22-9AC7-4E90A5D25F99}" presName="parTx" presStyleLbl="alignNode1" presStyleIdx="0" presStyleCnt="5">
        <dgm:presLayoutVars>
          <dgm:chMax val="0"/>
          <dgm:chPref val="0"/>
        </dgm:presLayoutVars>
      </dgm:prSet>
      <dgm:spPr/>
      <dgm:t>
        <a:bodyPr/>
        <a:lstStyle/>
        <a:p>
          <a:endParaRPr lang="en-ZA"/>
        </a:p>
      </dgm:t>
    </dgm:pt>
    <dgm:pt modelId="{C5825DD0-36D9-47A6-8081-281ECBEEF921}" type="pres">
      <dgm:prSet presAssocID="{308C2B6B-2417-4F22-9AC7-4E90A5D25F99}" presName="desTx" presStyleLbl="alignAccFollowNode1" presStyleIdx="0" presStyleCnt="5">
        <dgm:presLayoutVars/>
      </dgm:prSet>
      <dgm:spPr/>
      <dgm:t>
        <a:bodyPr/>
        <a:lstStyle/>
        <a:p>
          <a:endParaRPr lang="en-ZA"/>
        </a:p>
      </dgm:t>
    </dgm:pt>
    <dgm:pt modelId="{7B56B8E6-5C03-4945-B66D-AC84AB553C12}" type="pres">
      <dgm:prSet presAssocID="{CA9F61CA-02B5-44B0-9C62-DAB30A39695B}" presName="space" presStyleCnt="0"/>
      <dgm:spPr/>
    </dgm:pt>
    <dgm:pt modelId="{001FD1CF-2743-4A9F-82A7-20E1A2571E4F}" type="pres">
      <dgm:prSet presAssocID="{9ADE0091-5585-426B-A232-230303273E8F}" presName="composite" presStyleCnt="0"/>
      <dgm:spPr/>
    </dgm:pt>
    <dgm:pt modelId="{EB16C10C-F6CA-47F3-93DC-891082EA700E}" type="pres">
      <dgm:prSet presAssocID="{9ADE0091-5585-426B-A232-230303273E8F}" presName="parTx" presStyleLbl="alignNode1" presStyleIdx="1" presStyleCnt="5">
        <dgm:presLayoutVars>
          <dgm:chMax val="0"/>
          <dgm:chPref val="0"/>
        </dgm:presLayoutVars>
      </dgm:prSet>
      <dgm:spPr/>
      <dgm:t>
        <a:bodyPr/>
        <a:lstStyle/>
        <a:p>
          <a:endParaRPr lang="en-ZA"/>
        </a:p>
      </dgm:t>
    </dgm:pt>
    <dgm:pt modelId="{6CA1D608-5E8B-44A6-9AC6-CEF9FA096980}" type="pres">
      <dgm:prSet presAssocID="{9ADE0091-5585-426B-A232-230303273E8F}" presName="desTx" presStyleLbl="alignAccFollowNode1" presStyleIdx="1" presStyleCnt="5">
        <dgm:presLayoutVars/>
      </dgm:prSet>
      <dgm:spPr/>
      <dgm:t>
        <a:bodyPr/>
        <a:lstStyle/>
        <a:p>
          <a:endParaRPr lang="en-ZA"/>
        </a:p>
      </dgm:t>
    </dgm:pt>
    <dgm:pt modelId="{AA067415-68E6-41DC-9EA2-84D5563D2402}" type="pres">
      <dgm:prSet presAssocID="{4B3E7F28-2779-4103-B12F-EBCA0C3F847F}" presName="space" presStyleCnt="0"/>
      <dgm:spPr/>
    </dgm:pt>
    <dgm:pt modelId="{ED6BC7FA-C965-497C-B833-A51C364AC202}" type="pres">
      <dgm:prSet presAssocID="{13A70D33-84BC-4467-8B24-1DF07E754D2A}" presName="composite" presStyleCnt="0"/>
      <dgm:spPr/>
    </dgm:pt>
    <dgm:pt modelId="{5589D8C4-09CB-40C2-8C8A-0CB2878EA4E0}" type="pres">
      <dgm:prSet presAssocID="{13A70D33-84BC-4467-8B24-1DF07E754D2A}" presName="parTx" presStyleLbl="alignNode1" presStyleIdx="2" presStyleCnt="5">
        <dgm:presLayoutVars>
          <dgm:chMax val="0"/>
          <dgm:chPref val="0"/>
        </dgm:presLayoutVars>
      </dgm:prSet>
      <dgm:spPr/>
      <dgm:t>
        <a:bodyPr/>
        <a:lstStyle/>
        <a:p>
          <a:endParaRPr lang="en-ZA"/>
        </a:p>
      </dgm:t>
    </dgm:pt>
    <dgm:pt modelId="{2B105302-FEED-42E4-A9AC-1505DB863016}" type="pres">
      <dgm:prSet presAssocID="{13A70D33-84BC-4467-8B24-1DF07E754D2A}" presName="desTx" presStyleLbl="alignAccFollowNode1" presStyleIdx="2" presStyleCnt="5">
        <dgm:presLayoutVars/>
      </dgm:prSet>
      <dgm:spPr/>
      <dgm:t>
        <a:bodyPr/>
        <a:lstStyle/>
        <a:p>
          <a:endParaRPr lang="en-ZA"/>
        </a:p>
      </dgm:t>
    </dgm:pt>
    <dgm:pt modelId="{8A3BAE78-CA01-4B88-9E72-CD802F6ACA17}" type="pres">
      <dgm:prSet presAssocID="{DB52BFD2-54B1-4B5F-9C4C-612C40A6F519}" presName="space" presStyleCnt="0"/>
      <dgm:spPr/>
    </dgm:pt>
    <dgm:pt modelId="{B6D16867-8FB6-449A-8580-A92B73415D3A}" type="pres">
      <dgm:prSet presAssocID="{DCFF9E44-8A89-4785-8D5E-D4CF8671D330}" presName="composite" presStyleCnt="0"/>
      <dgm:spPr/>
    </dgm:pt>
    <dgm:pt modelId="{146E15A2-54B5-40B0-AA19-EE54BA813841}" type="pres">
      <dgm:prSet presAssocID="{DCFF9E44-8A89-4785-8D5E-D4CF8671D330}" presName="parTx" presStyleLbl="alignNode1" presStyleIdx="3" presStyleCnt="5">
        <dgm:presLayoutVars>
          <dgm:chMax val="0"/>
          <dgm:chPref val="0"/>
        </dgm:presLayoutVars>
      </dgm:prSet>
      <dgm:spPr/>
      <dgm:t>
        <a:bodyPr/>
        <a:lstStyle/>
        <a:p>
          <a:endParaRPr lang="en-ZA"/>
        </a:p>
      </dgm:t>
    </dgm:pt>
    <dgm:pt modelId="{29F78FB0-214D-48B4-A5F9-26C79488115B}" type="pres">
      <dgm:prSet presAssocID="{DCFF9E44-8A89-4785-8D5E-D4CF8671D330}" presName="desTx" presStyleLbl="alignAccFollowNode1" presStyleIdx="3" presStyleCnt="5">
        <dgm:presLayoutVars/>
      </dgm:prSet>
      <dgm:spPr/>
      <dgm:t>
        <a:bodyPr/>
        <a:lstStyle/>
        <a:p>
          <a:endParaRPr lang="en-ZA"/>
        </a:p>
      </dgm:t>
    </dgm:pt>
    <dgm:pt modelId="{969B481D-2979-48F5-A63D-ECA7904096B3}" type="pres">
      <dgm:prSet presAssocID="{5B7FD7D9-AEC1-491D-BC78-D57F895D12F3}" presName="space" presStyleCnt="0"/>
      <dgm:spPr/>
    </dgm:pt>
    <dgm:pt modelId="{D7A7C52E-68FB-44F9-A56A-93C3A22FD21F}" type="pres">
      <dgm:prSet presAssocID="{A29BCA93-A69F-4B02-B3FC-E982B60836E2}" presName="composite" presStyleCnt="0"/>
      <dgm:spPr/>
    </dgm:pt>
    <dgm:pt modelId="{0A544921-2FB1-4529-8FFF-66A26D97B5CC}" type="pres">
      <dgm:prSet presAssocID="{A29BCA93-A69F-4B02-B3FC-E982B60836E2}" presName="parTx" presStyleLbl="alignNode1" presStyleIdx="4" presStyleCnt="5">
        <dgm:presLayoutVars>
          <dgm:chMax val="0"/>
          <dgm:chPref val="0"/>
        </dgm:presLayoutVars>
      </dgm:prSet>
      <dgm:spPr/>
      <dgm:t>
        <a:bodyPr/>
        <a:lstStyle/>
        <a:p>
          <a:endParaRPr lang="en-ZA"/>
        </a:p>
      </dgm:t>
    </dgm:pt>
    <dgm:pt modelId="{0B13D081-6687-42A6-BEC8-733E7A03318A}" type="pres">
      <dgm:prSet presAssocID="{A29BCA93-A69F-4B02-B3FC-E982B60836E2}" presName="desTx" presStyleLbl="alignAccFollowNode1" presStyleIdx="4" presStyleCnt="5">
        <dgm:presLayoutVars/>
      </dgm:prSet>
      <dgm:spPr/>
      <dgm:t>
        <a:bodyPr/>
        <a:lstStyle/>
        <a:p>
          <a:endParaRPr lang="en-ZA"/>
        </a:p>
      </dgm:t>
    </dgm:pt>
  </dgm:ptLst>
  <dgm:cxnLst>
    <dgm:cxn modelId="{CA677AD5-A718-4FCD-AC47-F5799D6C8DAF}" type="presOf" srcId="{2631C7B2-FD2A-4E57-B932-D6FB18504EF3}" destId="{6CA1D608-5E8B-44A6-9AC6-CEF9FA096980}" srcOrd="0" destOrd="4" presId="urn:microsoft.com/office/officeart/2016/7/layout/ChevronBlockProcess"/>
    <dgm:cxn modelId="{4E700AA8-8B26-4FBC-998C-1942A1D037B7}" type="presOf" srcId="{2D62C1BE-C142-4659-A6AB-AEC9D39E13BB}" destId="{C5825DD0-36D9-47A6-8081-281ECBEEF921}" srcOrd="0" destOrd="1" presId="urn:microsoft.com/office/officeart/2016/7/layout/ChevronBlockProcess"/>
    <dgm:cxn modelId="{FC520CC2-3FC7-4E40-8863-9BF10FAE019E}" type="presOf" srcId="{90CD2FAD-ADF5-49AB-80AB-7A5E08490FCC}" destId="{29F78FB0-214D-48B4-A5F9-26C79488115B}" srcOrd="0" destOrd="3" presId="urn:microsoft.com/office/officeart/2016/7/layout/ChevronBlockProcess"/>
    <dgm:cxn modelId="{26FC0E2D-CA7A-4A76-A3E4-24BA0488DD1A}" srcId="{A29BCA93-A69F-4B02-B3FC-E982B60836E2}" destId="{F10BE5B8-C762-4B0A-8C82-4CA1A5163B26}" srcOrd="2" destOrd="0" parTransId="{ACE41276-D0DB-46B8-8656-CAD8EE5D77E1}" sibTransId="{49820A4E-33E8-4584-9C00-A497D0332B03}"/>
    <dgm:cxn modelId="{68C34DF5-626C-4665-ACEE-444AB0706C4E}" type="presOf" srcId="{64770075-CEC0-43AD-B537-4EBC81D1F37A}" destId="{2B105302-FEED-42E4-A9AC-1505DB863016}" srcOrd="0" destOrd="4" presId="urn:microsoft.com/office/officeart/2016/7/layout/ChevronBlockProcess"/>
    <dgm:cxn modelId="{D79EACFB-0CA9-4789-A0C1-C21C385382EB}" srcId="{308C2B6B-2417-4F22-9AC7-4E90A5D25F99}" destId="{08B9547F-4C8C-415F-A748-6C928E1346AA}" srcOrd="0" destOrd="0" parTransId="{91AA6E9E-E243-4799-B0EF-C1FACA889F11}" sibTransId="{D24E27E0-CE10-41B9-8004-46E768B0EA4D}"/>
    <dgm:cxn modelId="{EB2C21E3-F5C0-411D-85DA-21911BF5BC09}" srcId="{9ADE0091-5585-426B-A232-230303273E8F}" destId="{FA3ABDF0-E791-4CAA-A2AE-5364108F3791}" srcOrd="2" destOrd="0" parTransId="{B72496C2-B7B1-4668-8914-0A5E9926CF71}" sibTransId="{A92F08C2-27EB-40B4-B1D4-7E4F0D5242F2}"/>
    <dgm:cxn modelId="{E4D8F515-365F-410C-BB2A-8CD0D14DDD25}" srcId="{DCFF9E44-8A89-4785-8D5E-D4CF8671D330}" destId="{90CD2FAD-ADF5-49AB-80AB-7A5E08490FCC}" srcOrd="3" destOrd="0" parTransId="{A1D721E3-3F79-4531-BC3A-BC432E8DD6DD}" sibTransId="{143C10C5-A2D6-46D8-B49D-15005DC8D4CD}"/>
    <dgm:cxn modelId="{B81D19AB-FF24-457A-BB92-7E6C76B727E9}" srcId="{308C2B6B-2417-4F22-9AC7-4E90A5D25F99}" destId="{2D62C1BE-C142-4659-A6AB-AEC9D39E13BB}" srcOrd="1" destOrd="0" parTransId="{FE45C0FD-58D7-42DF-A0E9-79BA05AC2DB9}" sibTransId="{587C1B98-4E6D-4D1D-9639-A3B235BEB14C}"/>
    <dgm:cxn modelId="{DF181A41-83EE-4AC9-905D-59E0DB74B722}" srcId="{DCFF9E44-8A89-4785-8D5E-D4CF8671D330}" destId="{0BAB5170-A147-47FC-B832-813C60468EAF}" srcOrd="4" destOrd="0" parTransId="{8D4FFEB5-233B-4002-AF74-7847E0DF6F81}" sibTransId="{F28DF338-DC41-4918-9FFB-BA41FDC94D8E}"/>
    <dgm:cxn modelId="{CC09F1F9-2108-409D-AC75-C7E24ADD1D80}" srcId="{DCFF9E44-8A89-4785-8D5E-D4CF8671D330}" destId="{C8AA879E-AB55-4113-8548-38078182B4FC}" srcOrd="2" destOrd="0" parTransId="{6EA0F76D-D1FF-48D5-962B-3AF4250A431E}" sibTransId="{0DCFC6D9-AAAB-4FBC-8EA3-20E002E0F542}"/>
    <dgm:cxn modelId="{EA08F34A-869F-4AE0-8E26-BF713A41B286}" type="presOf" srcId="{853D31AC-B250-4BB4-A311-B8D2E873EB64}" destId="{0B13D081-6687-42A6-BEC8-733E7A03318A}" srcOrd="0" destOrd="1" presId="urn:microsoft.com/office/officeart/2016/7/layout/ChevronBlockProcess"/>
    <dgm:cxn modelId="{08BCC22B-E23D-4F36-BBEE-A6A888C3B91D}" type="presOf" srcId="{E368D2D5-3BB7-4F10-A260-8A390806998C}" destId="{6CA1D608-5E8B-44A6-9AC6-CEF9FA096980}" srcOrd="0" destOrd="0" presId="urn:microsoft.com/office/officeart/2016/7/layout/ChevronBlockProcess"/>
    <dgm:cxn modelId="{0A703C0E-8385-4DC7-9F45-9613DC951EBA}" srcId="{A29BCA93-A69F-4B02-B3FC-E982B60836E2}" destId="{853D31AC-B250-4BB4-A311-B8D2E873EB64}" srcOrd="1" destOrd="0" parTransId="{FCC5FB0D-FAE0-447C-8AD8-ABDE04CDD242}" sibTransId="{44A00A85-51BF-4D8D-A40D-0AE5735D132C}"/>
    <dgm:cxn modelId="{709429E6-1A25-4A39-A274-305F54804C3A}" type="presOf" srcId="{FA799B2F-DB43-46DF-AE03-AAC61742F188}" destId="{2B105302-FEED-42E4-A9AC-1505DB863016}" srcOrd="0" destOrd="2" presId="urn:microsoft.com/office/officeart/2016/7/layout/ChevronBlockProcess"/>
    <dgm:cxn modelId="{48828446-04E7-4581-8179-1558B4709FCC}" srcId="{D9B05475-14E9-46C5-B42A-61EEA195E595}" destId="{A29BCA93-A69F-4B02-B3FC-E982B60836E2}" srcOrd="4" destOrd="0" parTransId="{6B057975-2041-48AE-BF3D-4182FBE89A51}" sibTransId="{A00A40A9-27D2-4A3E-8B3A-EB098A3F95F5}"/>
    <dgm:cxn modelId="{3F10F885-95AB-447B-BB3A-29100BA7AB66}" type="presOf" srcId="{D9B05475-14E9-46C5-B42A-61EEA195E595}" destId="{08CFDE05-FFC4-40D3-8A40-DAEE75C9CD32}" srcOrd="0" destOrd="0" presId="urn:microsoft.com/office/officeart/2016/7/layout/ChevronBlockProcess"/>
    <dgm:cxn modelId="{B95DD598-CF59-4795-8444-B06A425EB405}" srcId="{13A70D33-84BC-4467-8B24-1DF07E754D2A}" destId="{64770075-CEC0-43AD-B537-4EBC81D1F37A}" srcOrd="4" destOrd="0" parTransId="{74218BF5-85E3-48F5-8CB1-052B394E71B8}" sibTransId="{0FFBE2B8-1754-45ED-9A39-23898D005347}"/>
    <dgm:cxn modelId="{3E087AD9-B084-4C07-8B01-DA3A494C9E05}" srcId="{DCFF9E44-8A89-4785-8D5E-D4CF8671D330}" destId="{2ED65F06-393F-46FB-AAF1-50F0C5E03CD0}" srcOrd="1" destOrd="0" parTransId="{D8F2154A-F86D-46F3-A615-A2A7056EC056}" sibTransId="{5B6E9886-F099-467D-B316-C087761B0542}"/>
    <dgm:cxn modelId="{64004D66-75CD-466E-92E7-A71AADDC553F}" srcId="{D9B05475-14E9-46C5-B42A-61EEA195E595}" destId="{9ADE0091-5585-426B-A232-230303273E8F}" srcOrd="1" destOrd="0" parTransId="{16B1112B-8D00-4EB3-9703-25B4F0B171CD}" sibTransId="{4B3E7F28-2779-4103-B12F-EBCA0C3F847F}"/>
    <dgm:cxn modelId="{59BA276B-C9C9-4FF5-A892-8F4C76C8F05B}" type="presOf" srcId="{84A67C5E-149E-4AFC-9110-01ACD6872EA8}" destId="{0B13D081-6687-42A6-BEC8-733E7A03318A}" srcOrd="0" destOrd="0" presId="urn:microsoft.com/office/officeart/2016/7/layout/ChevronBlockProcess"/>
    <dgm:cxn modelId="{B78173EE-9F0E-4AD9-82FB-511DB56B5C53}" srcId="{D9B05475-14E9-46C5-B42A-61EEA195E595}" destId="{308C2B6B-2417-4F22-9AC7-4E90A5D25F99}" srcOrd="0" destOrd="0" parTransId="{83E20A18-F844-4B4B-A1A4-4A830EC46703}" sibTransId="{CA9F61CA-02B5-44B0-9C62-DAB30A39695B}"/>
    <dgm:cxn modelId="{B0B45E3D-6DFE-4C50-97BC-97997330EE9D}" srcId="{9ADE0091-5585-426B-A232-230303273E8F}" destId="{1236DCB3-7B7E-4F24-9C7F-41876DFD4AC8}" srcOrd="3" destOrd="0" parTransId="{881134E2-4485-42AC-AA16-52DC881812D2}" sibTransId="{B5B8E1E2-356F-445B-8F2B-5FDC0738B252}"/>
    <dgm:cxn modelId="{31E354CE-B50C-492F-B71D-B51E3260B7D0}" type="presOf" srcId="{13A70D33-84BC-4467-8B24-1DF07E754D2A}" destId="{5589D8C4-09CB-40C2-8C8A-0CB2878EA4E0}" srcOrd="0" destOrd="0" presId="urn:microsoft.com/office/officeart/2016/7/layout/ChevronBlockProcess"/>
    <dgm:cxn modelId="{FF0ADC8A-D264-48B6-AA32-ADF133B1B281}" type="presOf" srcId="{F10BE5B8-C762-4B0A-8C82-4CA1A5163B26}" destId="{0B13D081-6687-42A6-BEC8-733E7A03318A}" srcOrd="0" destOrd="2" presId="urn:microsoft.com/office/officeart/2016/7/layout/ChevronBlockProcess"/>
    <dgm:cxn modelId="{049FC4A6-A166-4AD7-BED6-F98180084A6A}" type="presOf" srcId="{80AFC48E-5EB4-463C-99EE-13175913BB8F}" destId="{6CA1D608-5E8B-44A6-9AC6-CEF9FA096980}" srcOrd="0" destOrd="1" presId="urn:microsoft.com/office/officeart/2016/7/layout/ChevronBlockProcess"/>
    <dgm:cxn modelId="{5DD696F4-85BC-49C7-BBCF-896CF02AF165}" srcId="{13A70D33-84BC-4467-8B24-1DF07E754D2A}" destId="{D2DC32F0-BFC6-4D77-80F4-8F869205DDB4}" srcOrd="1" destOrd="0" parTransId="{F8C3CD8D-D782-4AC9-A30F-969F455E3C55}" sibTransId="{B2B3CDE0-78AA-482C-877A-68F9F4BD9B82}"/>
    <dgm:cxn modelId="{4505F317-1AC7-44EA-B136-9FF7ECA38D0D}" type="presOf" srcId="{1236DCB3-7B7E-4F24-9C7F-41876DFD4AC8}" destId="{6CA1D608-5E8B-44A6-9AC6-CEF9FA096980}" srcOrd="0" destOrd="3" presId="urn:microsoft.com/office/officeart/2016/7/layout/ChevronBlockProcess"/>
    <dgm:cxn modelId="{3421BC80-1C96-4AB3-BC38-A0A385225736}" srcId="{A29BCA93-A69F-4B02-B3FC-E982B60836E2}" destId="{84A67C5E-149E-4AFC-9110-01ACD6872EA8}" srcOrd="0" destOrd="0" parTransId="{58059259-B406-4255-9884-D10976D949C6}" sibTransId="{24F4F017-C58B-47B5-AACA-3E6078500A05}"/>
    <dgm:cxn modelId="{A0B2E081-2614-4461-8AE8-7E5CA6044D46}" srcId="{13A70D33-84BC-4467-8B24-1DF07E754D2A}" destId="{67A9D57D-C78B-4F44-BB7E-3EECA47CAAF8}" srcOrd="5" destOrd="0" parTransId="{A607861D-D142-4DEE-84DA-1A42A29F8443}" sibTransId="{812E5549-6905-4AB3-B3AF-ECB6BD759E64}"/>
    <dgm:cxn modelId="{DD0CE8B3-42EC-4BD2-B65C-A600AF1D938E}" srcId="{13A70D33-84BC-4467-8B24-1DF07E754D2A}" destId="{CE0B2C74-3189-4623-8C27-7C330E2A0397}" srcOrd="0" destOrd="0" parTransId="{1117D134-A41A-44B5-B164-E492A5D52FC1}" sibTransId="{8663C0D6-4001-48C5-801E-69AA1B1AF397}"/>
    <dgm:cxn modelId="{80B0BBCA-5E7C-4EEA-82C1-95894F5037D3}" type="presOf" srcId="{9ADE0091-5585-426B-A232-230303273E8F}" destId="{EB16C10C-F6CA-47F3-93DC-891082EA700E}" srcOrd="0" destOrd="0" presId="urn:microsoft.com/office/officeart/2016/7/layout/ChevronBlockProcess"/>
    <dgm:cxn modelId="{1DA81548-B91F-4BF9-A085-6AC9BFA86216}" type="presOf" srcId="{308C2B6B-2417-4F22-9AC7-4E90A5D25F99}" destId="{4F8D182B-EAEF-41F0-BC84-DA638726F89B}" srcOrd="0" destOrd="0" presId="urn:microsoft.com/office/officeart/2016/7/layout/ChevronBlockProcess"/>
    <dgm:cxn modelId="{F188C1A9-08BB-4F05-9138-112B4D01B46B}" srcId="{9ADE0091-5585-426B-A232-230303273E8F}" destId="{E368D2D5-3BB7-4F10-A260-8A390806998C}" srcOrd="0" destOrd="0" parTransId="{B83E881B-B49C-497C-A73E-7C4CE2BC150A}" sibTransId="{61396868-8F24-472B-BD6B-F955252DBCB3}"/>
    <dgm:cxn modelId="{F58DB8DC-226F-43A5-B5C1-787AE0A4F86C}" type="presOf" srcId="{DCFF9E44-8A89-4785-8D5E-D4CF8671D330}" destId="{146E15A2-54B5-40B0-AA19-EE54BA813841}" srcOrd="0" destOrd="0" presId="urn:microsoft.com/office/officeart/2016/7/layout/ChevronBlockProcess"/>
    <dgm:cxn modelId="{0A52DAD8-28BF-4B5B-B82D-F14C915E7E63}" type="presOf" srcId="{D2DC32F0-BFC6-4D77-80F4-8F869205DDB4}" destId="{2B105302-FEED-42E4-A9AC-1505DB863016}" srcOrd="0" destOrd="1" presId="urn:microsoft.com/office/officeart/2016/7/layout/ChevronBlockProcess"/>
    <dgm:cxn modelId="{1DB15BCB-ACFF-4141-AC6E-3996A9143CC0}" type="presOf" srcId="{1FD0988F-8010-4FE6-B532-25459E6F4A77}" destId="{2B105302-FEED-42E4-A9AC-1505DB863016}" srcOrd="0" destOrd="3" presId="urn:microsoft.com/office/officeart/2016/7/layout/ChevronBlockProcess"/>
    <dgm:cxn modelId="{57C40C5A-E9EE-4B59-901E-CE62280530A0}" type="presOf" srcId="{08B9547F-4C8C-415F-A748-6C928E1346AA}" destId="{C5825DD0-36D9-47A6-8081-281ECBEEF921}" srcOrd="0" destOrd="0" presId="urn:microsoft.com/office/officeart/2016/7/layout/ChevronBlockProcess"/>
    <dgm:cxn modelId="{0EC94E39-7B3F-41F2-8B82-AC0263BA28E5}" srcId="{9ADE0091-5585-426B-A232-230303273E8F}" destId="{2631C7B2-FD2A-4E57-B932-D6FB18504EF3}" srcOrd="4" destOrd="0" parTransId="{DFA1B6C8-B043-4F5D-8337-2FC6C2383D2C}" sibTransId="{E49A0E25-1B96-48E5-B6E9-DD8A683B1451}"/>
    <dgm:cxn modelId="{557C93B6-FC04-4BDD-BA5E-D373C2898045}" srcId="{13A70D33-84BC-4467-8B24-1DF07E754D2A}" destId="{FA799B2F-DB43-46DF-AE03-AAC61742F188}" srcOrd="2" destOrd="0" parTransId="{561D9F2B-5A65-49AC-9312-D18B7C827BC8}" sibTransId="{51D735A5-F499-4646-8113-6E8C19273464}"/>
    <dgm:cxn modelId="{8AF33141-AFB6-497D-8A25-A8B1D4DA43CE}" srcId="{D9B05475-14E9-46C5-B42A-61EEA195E595}" destId="{13A70D33-84BC-4467-8B24-1DF07E754D2A}" srcOrd="2" destOrd="0" parTransId="{888ECF16-83BA-4512-BA0D-24DA4D1EAE84}" sibTransId="{DB52BFD2-54B1-4B5F-9C4C-612C40A6F519}"/>
    <dgm:cxn modelId="{781F82F4-57FE-4144-B0D3-09ADFBDABCF1}" srcId="{D9B05475-14E9-46C5-B42A-61EEA195E595}" destId="{DCFF9E44-8A89-4785-8D5E-D4CF8671D330}" srcOrd="3" destOrd="0" parTransId="{79891352-3738-46CC-B921-27AF49B56EDC}" sibTransId="{5B7FD7D9-AEC1-491D-BC78-D57F895D12F3}"/>
    <dgm:cxn modelId="{E6EDA804-23FD-483E-A488-95F0C633FA57}" srcId="{9ADE0091-5585-426B-A232-230303273E8F}" destId="{80AFC48E-5EB4-463C-99EE-13175913BB8F}" srcOrd="1" destOrd="0" parTransId="{0ACB2911-31D9-4777-B4AA-E4F5732427BA}" sibTransId="{94BB711C-7323-4667-BBF3-E82CEC5DD2BA}"/>
    <dgm:cxn modelId="{545A829B-A99F-4D86-8A91-C5EFBAA88944}" type="presOf" srcId="{0BAB5170-A147-47FC-B832-813C60468EAF}" destId="{29F78FB0-214D-48B4-A5F9-26C79488115B}" srcOrd="0" destOrd="4" presId="urn:microsoft.com/office/officeart/2016/7/layout/ChevronBlockProcess"/>
    <dgm:cxn modelId="{751F8E60-46E9-4036-9756-55EFE33647BD}" type="presOf" srcId="{A29BCA93-A69F-4B02-B3FC-E982B60836E2}" destId="{0A544921-2FB1-4529-8FFF-66A26D97B5CC}" srcOrd="0" destOrd="0" presId="urn:microsoft.com/office/officeart/2016/7/layout/ChevronBlockProcess"/>
    <dgm:cxn modelId="{DEB5F16B-C5D0-4C07-B06E-B7463BA90242}" type="presOf" srcId="{CE0B2C74-3189-4623-8C27-7C330E2A0397}" destId="{2B105302-FEED-42E4-A9AC-1505DB863016}" srcOrd="0" destOrd="0" presId="urn:microsoft.com/office/officeart/2016/7/layout/ChevronBlockProcess"/>
    <dgm:cxn modelId="{810E372C-D269-4917-BDE4-DA1F327ACF52}" srcId="{DCFF9E44-8A89-4785-8D5E-D4CF8671D330}" destId="{9E54EC22-F185-45AC-BE50-4B00A98E9849}" srcOrd="0" destOrd="0" parTransId="{FC073329-52A6-405D-B253-1DD7A10DC289}" sibTransId="{2CF7C3A6-3B9E-4401-AAD2-C57595456406}"/>
    <dgm:cxn modelId="{6662EB0A-A1DF-4503-8ECF-D78E566A9392}" srcId="{13A70D33-84BC-4467-8B24-1DF07E754D2A}" destId="{1FD0988F-8010-4FE6-B532-25459E6F4A77}" srcOrd="3" destOrd="0" parTransId="{D40C0B89-FA94-44B1-A2D9-8F095228ACBD}" sibTransId="{A1B9C913-C6FD-445E-ACD8-AF0D6C9E9E11}"/>
    <dgm:cxn modelId="{997CD1B8-3F6C-45A0-9E23-5FD3EE4FB399}" type="presOf" srcId="{2ED65F06-393F-46FB-AAF1-50F0C5E03CD0}" destId="{29F78FB0-214D-48B4-A5F9-26C79488115B}" srcOrd="0" destOrd="1" presId="urn:microsoft.com/office/officeart/2016/7/layout/ChevronBlockProcess"/>
    <dgm:cxn modelId="{B53B55A1-58D8-4834-BE38-D7958D0F89C3}" type="presOf" srcId="{9E54EC22-F185-45AC-BE50-4B00A98E9849}" destId="{29F78FB0-214D-48B4-A5F9-26C79488115B}" srcOrd="0" destOrd="0" presId="urn:microsoft.com/office/officeart/2016/7/layout/ChevronBlockProcess"/>
    <dgm:cxn modelId="{7B5DE8E4-C70C-46F2-9C96-A659FB3C49A2}" type="presOf" srcId="{C8AA879E-AB55-4113-8548-38078182B4FC}" destId="{29F78FB0-214D-48B4-A5F9-26C79488115B}" srcOrd="0" destOrd="2" presId="urn:microsoft.com/office/officeart/2016/7/layout/ChevronBlockProcess"/>
    <dgm:cxn modelId="{9BAE43FF-0BF4-4F3B-A3EE-AE483DCCFEFD}" type="presOf" srcId="{FA3ABDF0-E791-4CAA-A2AE-5364108F3791}" destId="{6CA1D608-5E8B-44A6-9AC6-CEF9FA096980}" srcOrd="0" destOrd="2" presId="urn:microsoft.com/office/officeart/2016/7/layout/ChevronBlockProcess"/>
    <dgm:cxn modelId="{299A9C71-0422-483E-9D17-1635C76866CE}" type="presOf" srcId="{67A9D57D-C78B-4F44-BB7E-3EECA47CAAF8}" destId="{2B105302-FEED-42E4-A9AC-1505DB863016}" srcOrd="0" destOrd="5" presId="urn:microsoft.com/office/officeart/2016/7/layout/ChevronBlockProcess"/>
    <dgm:cxn modelId="{B797475A-A099-43BB-BE4E-23C9EE9C11DA}" type="presParOf" srcId="{08CFDE05-FFC4-40D3-8A40-DAEE75C9CD32}" destId="{F97725A9-5998-4803-A851-0EB1C746CFC2}" srcOrd="0" destOrd="0" presId="urn:microsoft.com/office/officeart/2016/7/layout/ChevronBlockProcess"/>
    <dgm:cxn modelId="{515DF10C-815F-42D9-AB7A-4645B65577CA}" type="presParOf" srcId="{F97725A9-5998-4803-A851-0EB1C746CFC2}" destId="{4F8D182B-EAEF-41F0-BC84-DA638726F89B}" srcOrd="0" destOrd="0" presId="urn:microsoft.com/office/officeart/2016/7/layout/ChevronBlockProcess"/>
    <dgm:cxn modelId="{AC946590-E8C7-4823-B8A4-CA2155A61E89}" type="presParOf" srcId="{F97725A9-5998-4803-A851-0EB1C746CFC2}" destId="{C5825DD0-36D9-47A6-8081-281ECBEEF921}" srcOrd="1" destOrd="0" presId="urn:microsoft.com/office/officeart/2016/7/layout/ChevronBlockProcess"/>
    <dgm:cxn modelId="{F55400F7-DCC7-431C-8931-34732E96A1C6}" type="presParOf" srcId="{08CFDE05-FFC4-40D3-8A40-DAEE75C9CD32}" destId="{7B56B8E6-5C03-4945-B66D-AC84AB553C12}" srcOrd="1" destOrd="0" presId="urn:microsoft.com/office/officeart/2016/7/layout/ChevronBlockProcess"/>
    <dgm:cxn modelId="{63C6258C-F87B-44B7-889F-24958F102821}" type="presParOf" srcId="{08CFDE05-FFC4-40D3-8A40-DAEE75C9CD32}" destId="{001FD1CF-2743-4A9F-82A7-20E1A2571E4F}" srcOrd="2" destOrd="0" presId="urn:microsoft.com/office/officeart/2016/7/layout/ChevronBlockProcess"/>
    <dgm:cxn modelId="{0CE5F743-4E43-4B68-8B12-6B1618008AD6}" type="presParOf" srcId="{001FD1CF-2743-4A9F-82A7-20E1A2571E4F}" destId="{EB16C10C-F6CA-47F3-93DC-891082EA700E}" srcOrd="0" destOrd="0" presId="urn:microsoft.com/office/officeart/2016/7/layout/ChevronBlockProcess"/>
    <dgm:cxn modelId="{394C258D-4AFB-4BC1-9B92-AB29534439C3}" type="presParOf" srcId="{001FD1CF-2743-4A9F-82A7-20E1A2571E4F}" destId="{6CA1D608-5E8B-44A6-9AC6-CEF9FA096980}" srcOrd="1" destOrd="0" presId="urn:microsoft.com/office/officeart/2016/7/layout/ChevronBlockProcess"/>
    <dgm:cxn modelId="{97AADC43-3A21-433C-88B7-7544B34B4E74}" type="presParOf" srcId="{08CFDE05-FFC4-40D3-8A40-DAEE75C9CD32}" destId="{AA067415-68E6-41DC-9EA2-84D5563D2402}" srcOrd="3" destOrd="0" presId="urn:microsoft.com/office/officeart/2016/7/layout/ChevronBlockProcess"/>
    <dgm:cxn modelId="{E7932BA0-A79A-49D7-8257-43147D69B63C}" type="presParOf" srcId="{08CFDE05-FFC4-40D3-8A40-DAEE75C9CD32}" destId="{ED6BC7FA-C965-497C-B833-A51C364AC202}" srcOrd="4" destOrd="0" presId="urn:microsoft.com/office/officeart/2016/7/layout/ChevronBlockProcess"/>
    <dgm:cxn modelId="{E4DB4F99-4541-4986-926F-23889DE358F7}" type="presParOf" srcId="{ED6BC7FA-C965-497C-B833-A51C364AC202}" destId="{5589D8C4-09CB-40C2-8C8A-0CB2878EA4E0}" srcOrd="0" destOrd="0" presId="urn:microsoft.com/office/officeart/2016/7/layout/ChevronBlockProcess"/>
    <dgm:cxn modelId="{D0A0944C-8FF6-4EBD-BB34-BC8A7114D79D}" type="presParOf" srcId="{ED6BC7FA-C965-497C-B833-A51C364AC202}" destId="{2B105302-FEED-42E4-A9AC-1505DB863016}" srcOrd="1" destOrd="0" presId="urn:microsoft.com/office/officeart/2016/7/layout/ChevronBlockProcess"/>
    <dgm:cxn modelId="{146DF069-58A4-413C-894D-29BC883BE4FB}" type="presParOf" srcId="{08CFDE05-FFC4-40D3-8A40-DAEE75C9CD32}" destId="{8A3BAE78-CA01-4B88-9E72-CD802F6ACA17}" srcOrd="5" destOrd="0" presId="urn:microsoft.com/office/officeart/2016/7/layout/ChevronBlockProcess"/>
    <dgm:cxn modelId="{A09789F3-564B-425E-8FEE-C1FD2F23FD88}" type="presParOf" srcId="{08CFDE05-FFC4-40D3-8A40-DAEE75C9CD32}" destId="{B6D16867-8FB6-449A-8580-A92B73415D3A}" srcOrd="6" destOrd="0" presId="urn:microsoft.com/office/officeart/2016/7/layout/ChevronBlockProcess"/>
    <dgm:cxn modelId="{87C5063C-3210-4A85-8AE7-ADAA63E9D9AF}" type="presParOf" srcId="{B6D16867-8FB6-449A-8580-A92B73415D3A}" destId="{146E15A2-54B5-40B0-AA19-EE54BA813841}" srcOrd="0" destOrd="0" presId="urn:microsoft.com/office/officeart/2016/7/layout/ChevronBlockProcess"/>
    <dgm:cxn modelId="{255DF95D-0402-452B-B80D-6ABC2E92D086}" type="presParOf" srcId="{B6D16867-8FB6-449A-8580-A92B73415D3A}" destId="{29F78FB0-214D-48B4-A5F9-26C79488115B}" srcOrd="1" destOrd="0" presId="urn:microsoft.com/office/officeart/2016/7/layout/ChevronBlockProcess"/>
    <dgm:cxn modelId="{B240F21A-AB78-4BD3-8DF5-68ED10773B63}" type="presParOf" srcId="{08CFDE05-FFC4-40D3-8A40-DAEE75C9CD32}" destId="{969B481D-2979-48F5-A63D-ECA7904096B3}" srcOrd="7" destOrd="0" presId="urn:microsoft.com/office/officeart/2016/7/layout/ChevronBlockProcess"/>
    <dgm:cxn modelId="{62D4538A-4FAE-4CD0-8673-AD1AA63FC105}" type="presParOf" srcId="{08CFDE05-FFC4-40D3-8A40-DAEE75C9CD32}" destId="{D7A7C52E-68FB-44F9-A56A-93C3A22FD21F}" srcOrd="8" destOrd="0" presId="urn:microsoft.com/office/officeart/2016/7/layout/ChevronBlockProcess"/>
    <dgm:cxn modelId="{00D13BC0-E847-4D10-BBB5-80DAF1038589}" type="presParOf" srcId="{D7A7C52E-68FB-44F9-A56A-93C3A22FD21F}" destId="{0A544921-2FB1-4529-8FFF-66A26D97B5CC}" srcOrd="0" destOrd="0" presId="urn:microsoft.com/office/officeart/2016/7/layout/ChevronBlockProcess"/>
    <dgm:cxn modelId="{C811FD04-F22B-4404-8B18-49221F8CE348}" type="presParOf" srcId="{D7A7C52E-68FB-44F9-A56A-93C3A22FD21F}" destId="{0B13D081-6687-42A6-BEC8-733E7A03318A}"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143FC-FDD7-412B-ACF3-E69920A2F98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ADC0F510-7C42-4130-9BCD-8CD7364ABFBC}">
      <dgm:prSet/>
      <dgm:spPr/>
      <dgm:t>
        <a:bodyPr/>
        <a:lstStyle/>
        <a:p>
          <a:r>
            <a:rPr lang="en-ZA" dirty="0"/>
            <a:t>Agri-Industry</a:t>
          </a:r>
          <a:endParaRPr lang="en-US" dirty="0"/>
        </a:p>
      </dgm:t>
    </dgm:pt>
    <dgm:pt modelId="{6A21E403-01BA-464E-A008-A7BE4C946833}" type="parTrans" cxnId="{5FBE17A1-F271-4D3D-9BE2-DE627BBBCF25}">
      <dgm:prSet/>
      <dgm:spPr/>
      <dgm:t>
        <a:bodyPr/>
        <a:lstStyle/>
        <a:p>
          <a:endParaRPr lang="en-US"/>
        </a:p>
      </dgm:t>
    </dgm:pt>
    <dgm:pt modelId="{0653E635-0BD5-4BFB-B89E-38802E97472A}" type="sibTrans" cxnId="{5FBE17A1-F271-4D3D-9BE2-DE627BBBCF25}">
      <dgm:prSet/>
      <dgm:spPr/>
      <dgm:t>
        <a:bodyPr/>
        <a:lstStyle/>
        <a:p>
          <a:endParaRPr lang="en-US"/>
        </a:p>
      </dgm:t>
    </dgm:pt>
    <dgm:pt modelId="{D67E337B-C77D-4768-BD2F-74088B7D910F}">
      <dgm:prSet/>
      <dgm:spPr/>
      <dgm:t>
        <a:bodyPr/>
        <a:lstStyle/>
        <a:p>
          <a:r>
            <a:rPr lang="en-ZA" dirty="0"/>
            <a:t>Roll-out agriculture economic transformation strategy</a:t>
          </a:r>
          <a:endParaRPr lang="en-US" dirty="0"/>
        </a:p>
      </dgm:t>
    </dgm:pt>
    <dgm:pt modelId="{309057B0-C948-4575-97D5-92103F754002}" type="parTrans" cxnId="{C3875124-7610-478D-9CE3-33104BEAF66D}">
      <dgm:prSet/>
      <dgm:spPr/>
      <dgm:t>
        <a:bodyPr/>
        <a:lstStyle/>
        <a:p>
          <a:endParaRPr lang="en-US"/>
        </a:p>
      </dgm:t>
    </dgm:pt>
    <dgm:pt modelId="{D8EAA623-91E9-4A3F-ABB5-9BBF23FACAC3}" type="sibTrans" cxnId="{C3875124-7610-478D-9CE3-33104BEAF66D}">
      <dgm:prSet/>
      <dgm:spPr/>
      <dgm:t>
        <a:bodyPr/>
        <a:lstStyle/>
        <a:p>
          <a:endParaRPr lang="en-US"/>
        </a:p>
      </dgm:t>
    </dgm:pt>
    <dgm:pt modelId="{E5F01CBC-CE80-4211-8C07-82F005A58028}">
      <dgm:prSet/>
      <dgm:spPr/>
      <dgm:t>
        <a:bodyPr/>
        <a:lstStyle/>
        <a:p>
          <a:r>
            <a:rPr lang="en-ZA" dirty="0"/>
            <a:t>Automotive and Manufacturing</a:t>
          </a:r>
          <a:endParaRPr lang="en-US" dirty="0"/>
        </a:p>
      </dgm:t>
    </dgm:pt>
    <dgm:pt modelId="{1E98F0A7-BBD2-4DE1-83F1-4ED0A853D659}" type="parTrans" cxnId="{EA8A2201-A953-489E-AFE5-8F80F42DE819}">
      <dgm:prSet/>
      <dgm:spPr/>
      <dgm:t>
        <a:bodyPr/>
        <a:lstStyle/>
        <a:p>
          <a:endParaRPr lang="en-US"/>
        </a:p>
      </dgm:t>
    </dgm:pt>
    <dgm:pt modelId="{E44CA8E9-703C-4D5A-9211-1E39422D7BC8}" type="sibTrans" cxnId="{EA8A2201-A953-489E-AFE5-8F80F42DE819}">
      <dgm:prSet/>
      <dgm:spPr/>
      <dgm:t>
        <a:bodyPr/>
        <a:lstStyle/>
        <a:p>
          <a:endParaRPr lang="en-US"/>
        </a:p>
      </dgm:t>
    </dgm:pt>
    <dgm:pt modelId="{29E355CC-5E6D-47E5-98FF-41C509DEE2FC}">
      <dgm:prSet/>
      <dgm:spPr/>
      <dgm:t>
        <a:bodyPr/>
        <a:lstStyle/>
        <a:p>
          <a:r>
            <a:rPr lang="en-US" dirty="0"/>
            <a:t>Upscale Jobs Stimulus Fund</a:t>
          </a:r>
        </a:p>
      </dgm:t>
    </dgm:pt>
    <dgm:pt modelId="{4504215D-D7F4-4CAC-9AB2-F6148EC6B4A8}" type="parTrans" cxnId="{E70B52C8-6F52-4850-80FB-33CCA2776798}">
      <dgm:prSet/>
      <dgm:spPr/>
      <dgm:t>
        <a:bodyPr/>
        <a:lstStyle/>
        <a:p>
          <a:endParaRPr lang="en-US"/>
        </a:p>
      </dgm:t>
    </dgm:pt>
    <dgm:pt modelId="{6A4FD77A-7D10-4EB5-8D2F-94304532EC54}" type="sibTrans" cxnId="{E70B52C8-6F52-4850-80FB-33CCA2776798}">
      <dgm:prSet/>
      <dgm:spPr/>
      <dgm:t>
        <a:bodyPr/>
        <a:lstStyle/>
        <a:p>
          <a:endParaRPr lang="en-US"/>
        </a:p>
      </dgm:t>
    </dgm:pt>
    <dgm:pt modelId="{DE98F6DA-E153-497D-B3C5-06A9368C242B}">
      <dgm:prSet/>
      <dgm:spPr/>
      <dgm:t>
        <a:bodyPr/>
        <a:lstStyle/>
        <a:p>
          <a:r>
            <a:rPr lang="en-ZA" dirty="0"/>
            <a:t>Development of local manufacturing capacity</a:t>
          </a:r>
          <a:endParaRPr lang="en-US" dirty="0"/>
        </a:p>
      </dgm:t>
    </dgm:pt>
    <dgm:pt modelId="{6A4DD622-E6D2-4ACF-97D7-1EF3AD198A0F}" type="parTrans" cxnId="{42A8078B-8930-4698-B8B4-F738252D95FE}">
      <dgm:prSet/>
      <dgm:spPr/>
      <dgm:t>
        <a:bodyPr/>
        <a:lstStyle/>
        <a:p>
          <a:endParaRPr lang="en-US"/>
        </a:p>
      </dgm:t>
    </dgm:pt>
    <dgm:pt modelId="{BC3AD325-3293-4B16-974C-DCCB1BAD552B}" type="sibTrans" cxnId="{42A8078B-8930-4698-B8B4-F738252D95FE}">
      <dgm:prSet/>
      <dgm:spPr/>
      <dgm:t>
        <a:bodyPr/>
        <a:lstStyle/>
        <a:p>
          <a:endParaRPr lang="en-US"/>
        </a:p>
      </dgm:t>
    </dgm:pt>
    <dgm:pt modelId="{87093F76-1FA9-425A-A6F6-FC3E7B84EB5D}">
      <dgm:prSet/>
      <dgm:spPr/>
      <dgm:t>
        <a:bodyPr/>
        <a:lstStyle/>
        <a:p>
          <a:r>
            <a:rPr lang="en-US" dirty="0"/>
            <a:t>Implement </a:t>
          </a:r>
          <a:r>
            <a:rPr lang="en-US" dirty="0" err="1"/>
            <a:t>Agro</a:t>
          </a:r>
          <a:r>
            <a:rPr lang="en-US" dirty="0"/>
            <a:t> industry development action plan</a:t>
          </a:r>
        </a:p>
      </dgm:t>
    </dgm:pt>
    <dgm:pt modelId="{83A2CCBA-0EF3-4980-9705-8C9902578989}" type="parTrans" cxnId="{8876E2CB-DD5E-4BAF-A135-7F820D4D4869}">
      <dgm:prSet/>
      <dgm:spPr/>
    </dgm:pt>
    <dgm:pt modelId="{62D689A0-5AC2-4675-97DC-4A4E7EE7F36A}" type="sibTrans" cxnId="{8876E2CB-DD5E-4BAF-A135-7F820D4D4869}">
      <dgm:prSet/>
      <dgm:spPr/>
    </dgm:pt>
    <dgm:pt modelId="{9E3AF141-71D6-49BE-B1B7-44B9E81040F9}">
      <dgm:prSet/>
      <dgm:spPr/>
      <dgm:t>
        <a:bodyPr/>
        <a:lstStyle/>
        <a:p>
          <a:r>
            <a:rPr lang="en-US" dirty="0"/>
            <a:t>Build local value chains</a:t>
          </a:r>
        </a:p>
      </dgm:t>
    </dgm:pt>
    <dgm:pt modelId="{F10CA0CB-3FA5-461A-8CAB-0A242E246377}" type="parTrans" cxnId="{07B8228D-F99C-426C-8978-2EA4042F1735}">
      <dgm:prSet/>
      <dgm:spPr/>
    </dgm:pt>
    <dgm:pt modelId="{7D078A9A-F4BC-42AE-82E2-320762930F00}" type="sibTrans" cxnId="{07B8228D-F99C-426C-8978-2EA4042F1735}">
      <dgm:prSet/>
      <dgm:spPr/>
    </dgm:pt>
    <dgm:pt modelId="{EC81BDFE-E7BC-459C-A261-A574E064A5A6}">
      <dgm:prSet/>
      <dgm:spPr/>
      <dgm:t>
        <a:bodyPr/>
        <a:lstStyle/>
        <a:p>
          <a:r>
            <a:rPr lang="en-US" dirty="0"/>
            <a:t>Industry intelligence </a:t>
          </a:r>
        </a:p>
      </dgm:t>
    </dgm:pt>
    <dgm:pt modelId="{7FD026EB-CC59-4000-9A5A-542EE0CC006A}" type="parTrans" cxnId="{9F13C0B4-C268-4F2B-974A-C97ABACB4EEE}">
      <dgm:prSet/>
      <dgm:spPr/>
    </dgm:pt>
    <dgm:pt modelId="{BF3A215C-3A86-4C89-A5D6-E3876EA3D9CC}" type="sibTrans" cxnId="{9F13C0B4-C268-4F2B-974A-C97ABACB4EEE}">
      <dgm:prSet/>
      <dgm:spPr/>
    </dgm:pt>
    <dgm:pt modelId="{54F7B772-5D55-4E40-B182-29768F319782}">
      <dgm:prSet/>
      <dgm:spPr/>
      <dgm:t>
        <a:bodyPr/>
        <a:lstStyle/>
        <a:p>
          <a:r>
            <a:rPr lang="en-US" dirty="0"/>
            <a:t>Strengthen industry cluster</a:t>
          </a:r>
        </a:p>
      </dgm:t>
    </dgm:pt>
    <dgm:pt modelId="{C80D2B4E-B3A1-4A5B-96D4-275BDFAFCB47}" type="parTrans" cxnId="{6B1B2A9D-2125-4F22-BDB3-F7E861F272A2}">
      <dgm:prSet/>
      <dgm:spPr/>
    </dgm:pt>
    <dgm:pt modelId="{20B87F06-EAB1-49A8-8E80-44788AD2357F}" type="sibTrans" cxnId="{6B1B2A9D-2125-4F22-BDB3-F7E861F272A2}">
      <dgm:prSet/>
      <dgm:spPr/>
    </dgm:pt>
    <dgm:pt modelId="{2D5031E9-C04F-4125-A474-84AB28FF8693}">
      <dgm:prSet/>
      <dgm:spPr/>
      <dgm:t>
        <a:bodyPr/>
        <a:lstStyle/>
        <a:p>
          <a:r>
            <a:rPr lang="en-US" dirty="0"/>
            <a:t>LED Procurement </a:t>
          </a:r>
          <a:r>
            <a:rPr lang="en-US" dirty="0" err="1"/>
            <a:t>programme</a:t>
          </a:r>
          <a:endParaRPr lang="en-US" dirty="0"/>
        </a:p>
      </dgm:t>
    </dgm:pt>
    <dgm:pt modelId="{A5D60A28-2A91-437C-9992-B401F5F19EB8}" type="parTrans" cxnId="{2D108199-97FF-4C6A-A2D6-6F871FC79270}">
      <dgm:prSet/>
      <dgm:spPr/>
    </dgm:pt>
    <dgm:pt modelId="{AB60047D-90C8-4637-854F-20800D6EA3D2}" type="sibTrans" cxnId="{2D108199-97FF-4C6A-A2D6-6F871FC79270}">
      <dgm:prSet/>
      <dgm:spPr/>
    </dgm:pt>
    <dgm:pt modelId="{8AC0AD4D-A512-42AC-A1C9-A65FB36D7CAD}">
      <dgm:prSet/>
      <dgm:spPr/>
      <dgm:t>
        <a:bodyPr/>
        <a:lstStyle/>
        <a:p>
          <a:r>
            <a:rPr lang="en-US" dirty="0"/>
            <a:t>SMME support </a:t>
          </a:r>
          <a:r>
            <a:rPr lang="en-US" dirty="0" err="1"/>
            <a:t>programmes</a:t>
          </a:r>
          <a:endParaRPr lang="en-US" dirty="0"/>
        </a:p>
      </dgm:t>
    </dgm:pt>
    <dgm:pt modelId="{35BC0485-9DB2-47A2-87C7-648AB771AF1C}" type="parTrans" cxnId="{827C53D0-5986-4FF4-A006-DFB82EB02C3D}">
      <dgm:prSet/>
      <dgm:spPr/>
    </dgm:pt>
    <dgm:pt modelId="{8835E785-AF58-40C2-83C1-B6C00B8FA150}" type="sibTrans" cxnId="{827C53D0-5986-4FF4-A006-DFB82EB02C3D}">
      <dgm:prSet/>
      <dgm:spPr/>
    </dgm:pt>
    <dgm:pt modelId="{64330B95-0873-4221-AF65-B8CE4C11D8D1}" type="pres">
      <dgm:prSet presAssocID="{D00143FC-FDD7-412B-ACF3-E69920A2F98F}" presName="Name0" presStyleCnt="0">
        <dgm:presLayoutVars>
          <dgm:dir/>
          <dgm:animLvl val="lvl"/>
          <dgm:resizeHandles val="exact"/>
        </dgm:presLayoutVars>
      </dgm:prSet>
      <dgm:spPr/>
      <dgm:t>
        <a:bodyPr/>
        <a:lstStyle/>
        <a:p>
          <a:endParaRPr lang="en-ZA"/>
        </a:p>
      </dgm:t>
    </dgm:pt>
    <dgm:pt modelId="{B182FE87-D8DA-4D3B-8EAA-6DAF8227DD54}" type="pres">
      <dgm:prSet presAssocID="{ADC0F510-7C42-4130-9BCD-8CD7364ABFBC}" presName="composite" presStyleCnt="0"/>
      <dgm:spPr/>
    </dgm:pt>
    <dgm:pt modelId="{9DCEFA66-5096-405A-B356-6BA804E477ED}" type="pres">
      <dgm:prSet presAssocID="{ADC0F510-7C42-4130-9BCD-8CD7364ABFBC}" presName="parTx" presStyleLbl="alignNode1" presStyleIdx="0" presStyleCnt="2">
        <dgm:presLayoutVars>
          <dgm:chMax val="0"/>
          <dgm:chPref val="0"/>
          <dgm:bulletEnabled val="1"/>
        </dgm:presLayoutVars>
      </dgm:prSet>
      <dgm:spPr/>
      <dgm:t>
        <a:bodyPr/>
        <a:lstStyle/>
        <a:p>
          <a:endParaRPr lang="en-ZA"/>
        </a:p>
      </dgm:t>
    </dgm:pt>
    <dgm:pt modelId="{39ECAC78-7E79-4099-823B-665BCF950ED9}" type="pres">
      <dgm:prSet presAssocID="{ADC0F510-7C42-4130-9BCD-8CD7364ABFBC}" presName="desTx" presStyleLbl="alignAccFollowNode1" presStyleIdx="0" presStyleCnt="2">
        <dgm:presLayoutVars>
          <dgm:bulletEnabled val="1"/>
        </dgm:presLayoutVars>
      </dgm:prSet>
      <dgm:spPr/>
      <dgm:t>
        <a:bodyPr/>
        <a:lstStyle/>
        <a:p>
          <a:endParaRPr lang="en-ZA"/>
        </a:p>
      </dgm:t>
    </dgm:pt>
    <dgm:pt modelId="{2799363F-AB4C-40E9-806A-AC88E9DF5104}" type="pres">
      <dgm:prSet presAssocID="{0653E635-0BD5-4BFB-B89E-38802E97472A}" presName="space" presStyleCnt="0"/>
      <dgm:spPr/>
    </dgm:pt>
    <dgm:pt modelId="{E3D7A3C0-579A-47C8-AB60-24343D4DA801}" type="pres">
      <dgm:prSet presAssocID="{E5F01CBC-CE80-4211-8C07-82F005A58028}" presName="composite" presStyleCnt="0"/>
      <dgm:spPr/>
    </dgm:pt>
    <dgm:pt modelId="{19058554-E7DB-449B-99C8-1CC2D631D633}" type="pres">
      <dgm:prSet presAssocID="{E5F01CBC-CE80-4211-8C07-82F005A58028}" presName="parTx" presStyleLbl="alignNode1" presStyleIdx="1" presStyleCnt="2">
        <dgm:presLayoutVars>
          <dgm:chMax val="0"/>
          <dgm:chPref val="0"/>
          <dgm:bulletEnabled val="1"/>
        </dgm:presLayoutVars>
      </dgm:prSet>
      <dgm:spPr/>
      <dgm:t>
        <a:bodyPr/>
        <a:lstStyle/>
        <a:p>
          <a:endParaRPr lang="en-ZA"/>
        </a:p>
      </dgm:t>
    </dgm:pt>
    <dgm:pt modelId="{395CE3E3-261D-492A-A951-2B1291872B46}" type="pres">
      <dgm:prSet presAssocID="{E5F01CBC-CE80-4211-8C07-82F005A58028}" presName="desTx" presStyleLbl="alignAccFollowNode1" presStyleIdx="1" presStyleCnt="2">
        <dgm:presLayoutVars>
          <dgm:bulletEnabled val="1"/>
        </dgm:presLayoutVars>
      </dgm:prSet>
      <dgm:spPr/>
      <dgm:t>
        <a:bodyPr/>
        <a:lstStyle/>
        <a:p>
          <a:endParaRPr lang="en-ZA"/>
        </a:p>
      </dgm:t>
    </dgm:pt>
  </dgm:ptLst>
  <dgm:cxnLst>
    <dgm:cxn modelId="{5188628B-39FD-41B9-A430-C405C665F3BB}" type="presOf" srcId="{8AC0AD4D-A512-42AC-A1C9-A65FB36D7CAD}" destId="{395CE3E3-261D-492A-A951-2B1291872B46}" srcOrd="0" destOrd="3" presId="urn:microsoft.com/office/officeart/2005/8/layout/hList1"/>
    <dgm:cxn modelId="{42A8078B-8930-4698-B8B4-F738252D95FE}" srcId="{E5F01CBC-CE80-4211-8C07-82F005A58028}" destId="{DE98F6DA-E153-497D-B3C5-06A9368C242B}" srcOrd="2" destOrd="0" parTransId="{6A4DD622-E6D2-4ACF-97D7-1EF3AD198A0F}" sibTransId="{BC3AD325-3293-4B16-974C-DCCB1BAD552B}"/>
    <dgm:cxn modelId="{6B1B2A9D-2125-4F22-BDB3-F7E861F272A2}" srcId="{E5F01CBC-CE80-4211-8C07-82F005A58028}" destId="{54F7B772-5D55-4E40-B182-29768F319782}" srcOrd="0" destOrd="0" parTransId="{C80D2B4E-B3A1-4A5B-96D4-275BDFAFCB47}" sibTransId="{20B87F06-EAB1-49A8-8E80-44788AD2357F}"/>
    <dgm:cxn modelId="{939FEE7F-BC46-4311-9EA4-E67C67DA131C}" type="presOf" srcId="{2D5031E9-C04F-4125-A474-84AB28FF8693}" destId="{395CE3E3-261D-492A-A951-2B1291872B46}" srcOrd="0" destOrd="4" presId="urn:microsoft.com/office/officeart/2005/8/layout/hList1"/>
    <dgm:cxn modelId="{827C53D0-5986-4FF4-A006-DFB82EB02C3D}" srcId="{E5F01CBC-CE80-4211-8C07-82F005A58028}" destId="{8AC0AD4D-A512-42AC-A1C9-A65FB36D7CAD}" srcOrd="3" destOrd="0" parTransId="{35BC0485-9DB2-47A2-87C7-648AB771AF1C}" sibTransId="{8835E785-AF58-40C2-83C1-B6C00B8FA150}"/>
    <dgm:cxn modelId="{C3875124-7610-478D-9CE3-33104BEAF66D}" srcId="{ADC0F510-7C42-4130-9BCD-8CD7364ABFBC}" destId="{D67E337B-C77D-4768-BD2F-74088B7D910F}" srcOrd="0" destOrd="0" parTransId="{309057B0-C948-4575-97D5-92103F754002}" sibTransId="{D8EAA623-91E9-4A3F-ABB5-9BBF23FACAC3}"/>
    <dgm:cxn modelId="{0C7B6EB7-DA19-4875-9EE5-52516A024779}" type="presOf" srcId="{DE98F6DA-E153-497D-B3C5-06A9368C242B}" destId="{395CE3E3-261D-492A-A951-2B1291872B46}" srcOrd="0" destOrd="2" presId="urn:microsoft.com/office/officeart/2005/8/layout/hList1"/>
    <dgm:cxn modelId="{589CDFF3-B72C-4F18-BE22-5EA30B6C76FD}" type="presOf" srcId="{87093F76-1FA9-425A-A6F6-FC3E7B84EB5D}" destId="{39ECAC78-7E79-4099-823B-665BCF950ED9}" srcOrd="0" destOrd="1" presId="urn:microsoft.com/office/officeart/2005/8/layout/hList1"/>
    <dgm:cxn modelId="{9F13C0B4-C268-4F2B-974A-C97ABACB4EEE}" srcId="{ADC0F510-7C42-4130-9BCD-8CD7364ABFBC}" destId="{EC81BDFE-E7BC-459C-A261-A574E064A5A6}" srcOrd="3" destOrd="0" parTransId="{7FD026EB-CC59-4000-9A5A-542EE0CC006A}" sibTransId="{BF3A215C-3A86-4C89-A5D6-E3876EA3D9CC}"/>
    <dgm:cxn modelId="{777BE248-9817-453C-95F7-D87DC7D5D7FD}" type="presOf" srcId="{54F7B772-5D55-4E40-B182-29768F319782}" destId="{395CE3E3-261D-492A-A951-2B1291872B46}" srcOrd="0" destOrd="0" presId="urn:microsoft.com/office/officeart/2005/8/layout/hList1"/>
    <dgm:cxn modelId="{07B8228D-F99C-426C-8978-2EA4042F1735}" srcId="{ADC0F510-7C42-4130-9BCD-8CD7364ABFBC}" destId="{9E3AF141-71D6-49BE-B1B7-44B9E81040F9}" srcOrd="2" destOrd="0" parTransId="{F10CA0CB-3FA5-461A-8CAB-0A242E246377}" sibTransId="{7D078A9A-F4BC-42AE-82E2-320762930F00}"/>
    <dgm:cxn modelId="{9ABF1491-7555-4D07-AC2A-AD1109C1F3AC}" type="presOf" srcId="{D00143FC-FDD7-412B-ACF3-E69920A2F98F}" destId="{64330B95-0873-4221-AF65-B8CE4C11D8D1}" srcOrd="0" destOrd="0" presId="urn:microsoft.com/office/officeart/2005/8/layout/hList1"/>
    <dgm:cxn modelId="{C29AE601-C9CB-4413-9A73-3C86156043EB}" type="presOf" srcId="{D67E337B-C77D-4768-BD2F-74088B7D910F}" destId="{39ECAC78-7E79-4099-823B-665BCF950ED9}" srcOrd="0" destOrd="0" presId="urn:microsoft.com/office/officeart/2005/8/layout/hList1"/>
    <dgm:cxn modelId="{CD9E776E-17A9-4E2D-8F95-41B9635AAFB5}" type="presOf" srcId="{9E3AF141-71D6-49BE-B1B7-44B9E81040F9}" destId="{39ECAC78-7E79-4099-823B-665BCF950ED9}" srcOrd="0" destOrd="2" presId="urn:microsoft.com/office/officeart/2005/8/layout/hList1"/>
    <dgm:cxn modelId="{2D108199-97FF-4C6A-A2D6-6F871FC79270}" srcId="{E5F01CBC-CE80-4211-8C07-82F005A58028}" destId="{2D5031E9-C04F-4125-A474-84AB28FF8693}" srcOrd="4" destOrd="0" parTransId="{A5D60A28-2A91-437C-9992-B401F5F19EB8}" sibTransId="{AB60047D-90C8-4637-854F-20800D6EA3D2}"/>
    <dgm:cxn modelId="{5FBE17A1-F271-4D3D-9BE2-DE627BBBCF25}" srcId="{D00143FC-FDD7-412B-ACF3-E69920A2F98F}" destId="{ADC0F510-7C42-4130-9BCD-8CD7364ABFBC}" srcOrd="0" destOrd="0" parTransId="{6A21E403-01BA-464E-A008-A7BE4C946833}" sibTransId="{0653E635-0BD5-4BFB-B89E-38802E97472A}"/>
    <dgm:cxn modelId="{DD62FD6B-3D85-4FA2-9D60-46C3243111B9}" type="presOf" srcId="{ADC0F510-7C42-4130-9BCD-8CD7364ABFBC}" destId="{9DCEFA66-5096-405A-B356-6BA804E477ED}" srcOrd="0" destOrd="0" presId="urn:microsoft.com/office/officeart/2005/8/layout/hList1"/>
    <dgm:cxn modelId="{EA8A2201-A953-489E-AFE5-8F80F42DE819}" srcId="{D00143FC-FDD7-412B-ACF3-E69920A2F98F}" destId="{E5F01CBC-CE80-4211-8C07-82F005A58028}" srcOrd="1" destOrd="0" parTransId="{1E98F0A7-BBD2-4DE1-83F1-4ED0A853D659}" sibTransId="{E44CA8E9-703C-4D5A-9211-1E39422D7BC8}"/>
    <dgm:cxn modelId="{2F5A2C0B-13AE-4FDD-81BE-6A7994E52C6B}" type="presOf" srcId="{EC81BDFE-E7BC-459C-A261-A574E064A5A6}" destId="{39ECAC78-7E79-4099-823B-665BCF950ED9}" srcOrd="0" destOrd="3" presId="urn:microsoft.com/office/officeart/2005/8/layout/hList1"/>
    <dgm:cxn modelId="{545AB1E6-3311-4FAD-84E2-169617E533B1}" type="presOf" srcId="{E5F01CBC-CE80-4211-8C07-82F005A58028}" destId="{19058554-E7DB-449B-99C8-1CC2D631D633}" srcOrd="0" destOrd="0" presId="urn:microsoft.com/office/officeart/2005/8/layout/hList1"/>
    <dgm:cxn modelId="{813D0136-0E6F-4967-BC2D-B35F37DB6698}" type="presOf" srcId="{29E355CC-5E6D-47E5-98FF-41C509DEE2FC}" destId="{395CE3E3-261D-492A-A951-2B1291872B46}" srcOrd="0" destOrd="1" presId="urn:microsoft.com/office/officeart/2005/8/layout/hList1"/>
    <dgm:cxn modelId="{8876E2CB-DD5E-4BAF-A135-7F820D4D4869}" srcId="{ADC0F510-7C42-4130-9BCD-8CD7364ABFBC}" destId="{87093F76-1FA9-425A-A6F6-FC3E7B84EB5D}" srcOrd="1" destOrd="0" parTransId="{83A2CCBA-0EF3-4980-9705-8C9902578989}" sibTransId="{62D689A0-5AC2-4675-97DC-4A4E7EE7F36A}"/>
    <dgm:cxn modelId="{E70B52C8-6F52-4850-80FB-33CCA2776798}" srcId="{E5F01CBC-CE80-4211-8C07-82F005A58028}" destId="{29E355CC-5E6D-47E5-98FF-41C509DEE2FC}" srcOrd="1" destOrd="0" parTransId="{4504215D-D7F4-4CAC-9AB2-F6148EC6B4A8}" sibTransId="{6A4FD77A-7D10-4EB5-8D2F-94304532EC54}"/>
    <dgm:cxn modelId="{3FE632A4-6306-4CFE-A113-E7799590BA03}" type="presParOf" srcId="{64330B95-0873-4221-AF65-B8CE4C11D8D1}" destId="{B182FE87-D8DA-4D3B-8EAA-6DAF8227DD54}" srcOrd="0" destOrd="0" presId="urn:microsoft.com/office/officeart/2005/8/layout/hList1"/>
    <dgm:cxn modelId="{D02AF382-A0ED-418E-BE2B-2209BFA99687}" type="presParOf" srcId="{B182FE87-D8DA-4D3B-8EAA-6DAF8227DD54}" destId="{9DCEFA66-5096-405A-B356-6BA804E477ED}" srcOrd="0" destOrd="0" presId="urn:microsoft.com/office/officeart/2005/8/layout/hList1"/>
    <dgm:cxn modelId="{2006752C-1A63-4702-B6E2-46A07207F724}" type="presParOf" srcId="{B182FE87-D8DA-4D3B-8EAA-6DAF8227DD54}" destId="{39ECAC78-7E79-4099-823B-665BCF950ED9}" srcOrd="1" destOrd="0" presId="urn:microsoft.com/office/officeart/2005/8/layout/hList1"/>
    <dgm:cxn modelId="{0741DEB5-046C-4D58-9EA4-6A2AD79BD285}" type="presParOf" srcId="{64330B95-0873-4221-AF65-B8CE4C11D8D1}" destId="{2799363F-AB4C-40E9-806A-AC88E9DF5104}" srcOrd="1" destOrd="0" presId="urn:microsoft.com/office/officeart/2005/8/layout/hList1"/>
    <dgm:cxn modelId="{7473435F-10CB-417A-84E5-F14A510BF017}" type="presParOf" srcId="{64330B95-0873-4221-AF65-B8CE4C11D8D1}" destId="{E3D7A3C0-579A-47C8-AB60-24343D4DA801}" srcOrd="2" destOrd="0" presId="urn:microsoft.com/office/officeart/2005/8/layout/hList1"/>
    <dgm:cxn modelId="{76619C29-B68B-47F5-A82F-3FDFA9FBBBCC}" type="presParOf" srcId="{E3D7A3C0-579A-47C8-AB60-24343D4DA801}" destId="{19058554-E7DB-449B-99C8-1CC2D631D633}" srcOrd="0" destOrd="0" presId="urn:microsoft.com/office/officeart/2005/8/layout/hList1"/>
    <dgm:cxn modelId="{08F546A7-9931-4EE5-9BAF-85CCDC4EF798}" type="presParOf" srcId="{E3D7A3C0-579A-47C8-AB60-24343D4DA801}" destId="{395CE3E3-261D-492A-A951-2B1291872B4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0143FC-FDD7-412B-ACF3-E69920A2F98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ADC0F510-7C42-4130-9BCD-8CD7364ABFBC}">
      <dgm:prSet/>
      <dgm:spPr/>
      <dgm:t>
        <a:bodyPr/>
        <a:lstStyle/>
        <a:p>
          <a:r>
            <a:rPr lang="en-US" dirty="0"/>
            <a:t>Tourism</a:t>
          </a:r>
        </a:p>
      </dgm:t>
    </dgm:pt>
    <dgm:pt modelId="{6A21E403-01BA-464E-A008-A7BE4C946833}" type="parTrans" cxnId="{5FBE17A1-F271-4D3D-9BE2-DE627BBBCF25}">
      <dgm:prSet/>
      <dgm:spPr/>
      <dgm:t>
        <a:bodyPr/>
        <a:lstStyle/>
        <a:p>
          <a:endParaRPr lang="en-US"/>
        </a:p>
      </dgm:t>
    </dgm:pt>
    <dgm:pt modelId="{0653E635-0BD5-4BFB-B89E-38802E97472A}" type="sibTrans" cxnId="{5FBE17A1-F271-4D3D-9BE2-DE627BBBCF25}">
      <dgm:prSet/>
      <dgm:spPr/>
      <dgm:t>
        <a:bodyPr/>
        <a:lstStyle/>
        <a:p>
          <a:endParaRPr lang="en-US"/>
        </a:p>
      </dgm:t>
    </dgm:pt>
    <dgm:pt modelId="{D67E337B-C77D-4768-BD2F-74088B7D910F}">
      <dgm:prSet/>
      <dgm:spPr/>
      <dgm:t>
        <a:bodyPr/>
        <a:lstStyle/>
        <a:p>
          <a:r>
            <a:rPr lang="en-US" dirty="0"/>
            <a:t>Tourism Economic Recovery Plan </a:t>
          </a:r>
        </a:p>
      </dgm:t>
    </dgm:pt>
    <dgm:pt modelId="{309057B0-C948-4575-97D5-92103F754002}" type="parTrans" cxnId="{C3875124-7610-478D-9CE3-33104BEAF66D}">
      <dgm:prSet/>
      <dgm:spPr/>
      <dgm:t>
        <a:bodyPr/>
        <a:lstStyle/>
        <a:p>
          <a:endParaRPr lang="en-US"/>
        </a:p>
      </dgm:t>
    </dgm:pt>
    <dgm:pt modelId="{D8EAA623-91E9-4A3F-ABB5-9BBF23FACAC3}" type="sibTrans" cxnId="{C3875124-7610-478D-9CE3-33104BEAF66D}">
      <dgm:prSet/>
      <dgm:spPr/>
      <dgm:t>
        <a:bodyPr/>
        <a:lstStyle/>
        <a:p>
          <a:endParaRPr lang="en-US"/>
        </a:p>
      </dgm:t>
    </dgm:pt>
    <dgm:pt modelId="{E5F01CBC-CE80-4211-8C07-82F005A58028}">
      <dgm:prSet/>
      <dgm:spPr/>
      <dgm:t>
        <a:bodyPr/>
        <a:lstStyle/>
        <a:p>
          <a:r>
            <a:rPr lang="en-US" dirty="0"/>
            <a:t>Oceans Economy</a:t>
          </a:r>
        </a:p>
      </dgm:t>
    </dgm:pt>
    <dgm:pt modelId="{1E98F0A7-BBD2-4DE1-83F1-4ED0A853D659}" type="parTrans" cxnId="{EA8A2201-A953-489E-AFE5-8F80F42DE819}">
      <dgm:prSet/>
      <dgm:spPr/>
      <dgm:t>
        <a:bodyPr/>
        <a:lstStyle/>
        <a:p>
          <a:endParaRPr lang="en-US"/>
        </a:p>
      </dgm:t>
    </dgm:pt>
    <dgm:pt modelId="{E44CA8E9-703C-4D5A-9211-1E39422D7BC8}" type="sibTrans" cxnId="{EA8A2201-A953-489E-AFE5-8F80F42DE819}">
      <dgm:prSet/>
      <dgm:spPr/>
      <dgm:t>
        <a:bodyPr/>
        <a:lstStyle/>
        <a:p>
          <a:endParaRPr lang="en-US"/>
        </a:p>
      </dgm:t>
    </dgm:pt>
    <dgm:pt modelId="{29E355CC-5E6D-47E5-98FF-41C509DEE2FC}">
      <dgm:prSet/>
      <dgm:spPr/>
      <dgm:t>
        <a:bodyPr/>
        <a:lstStyle/>
        <a:p>
          <a:r>
            <a:rPr lang="en-US" dirty="0"/>
            <a:t>Accelerate implementation of Provincial Aquaculture Development Strategy</a:t>
          </a:r>
        </a:p>
      </dgm:t>
    </dgm:pt>
    <dgm:pt modelId="{4504215D-D7F4-4CAC-9AB2-F6148EC6B4A8}" type="parTrans" cxnId="{E70B52C8-6F52-4850-80FB-33CCA2776798}">
      <dgm:prSet/>
      <dgm:spPr/>
      <dgm:t>
        <a:bodyPr/>
        <a:lstStyle/>
        <a:p>
          <a:endParaRPr lang="en-US"/>
        </a:p>
      </dgm:t>
    </dgm:pt>
    <dgm:pt modelId="{6A4FD77A-7D10-4EB5-8D2F-94304532EC54}" type="sibTrans" cxnId="{E70B52C8-6F52-4850-80FB-33CCA2776798}">
      <dgm:prSet/>
      <dgm:spPr/>
      <dgm:t>
        <a:bodyPr/>
        <a:lstStyle/>
        <a:p>
          <a:endParaRPr lang="en-US"/>
        </a:p>
      </dgm:t>
    </dgm:pt>
    <dgm:pt modelId="{2AA2D8C1-4C31-4FC5-9151-E85A397DBCBC}">
      <dgm:prSet/>
      <dgm:spPr/>
      <dgm:t>
        <a:bodyPr/>
        <a:lstStyle/>
        <a:p>
          <a:r>
            <a:rPr lang="en-US" dirty="0"/>
            <a:t>Position three provincial ports for resurgence of Global Value Chains (GVCs)</a:t>
          </a:r>
          <a:endParaRPr lang="en-ZA" dirty="0"/>
        </a:p>
      </dgm:t>
    </dgm:pt>
    <dgm:pt modelId="{2B1EC308-ACF0-4BC8-AEA1-732F2E7D1360}" type="parTrans" cxnId="{9D04B585-1712-494A-8ECD-B4BA1B9E8AEF}">
      <dgm:prSet/>
      <dgm:spPr/>
      <dgm:t>
        <a:bodyPr/>
        <a:lstStyle/>
        <a:p>
          <a:endParaRPr lang="en-ZA"/>
        </a:p>
      </dgm:t>
    </dgm:pt>
    <dgm:pt modelId="{00CAEDA8-3C1D-43EB-A462-EBEF18F10BF1}" type="sibTrans" cxnId="{9D04B585-1712-494A-8ECD-B4BA1B9E8AEF}">
      <dgm:prSet/>
      <dgm:spPr/>
      <dgm:t>
        <a:bodyPr/>
        <a:lstStyle/>
        <a:p>
          <a:endParaRPr lang="en-ZA"/>
        </a:p>
      </dgm:t>
    </dgm:pt>
    <dgm:pt modelId="{69A8D5E7-0CCA-4194-98F2-37858AC95278}">
      <dgm:prSet/>
      <dgm:spPr/>
      <dgm:t>
        <a:bodyPr/>
        <a:lstStyle/>
        <a:p>
          <a:r>
            <a:rPr lang="en-US" dirty="0"/>
            <a:t>Strengthen collaborations with industry (SAMSA, SAIMI, NMU Oceans Sciences &amp; international shipping lines) for value chains development in the Offshore Bunkering Industry and Maritime Transport Industry</a:t>
          </a:r>
          <a:endParaRPr lang="en-ZA" dirty="0"/>
        </a:p>
      </dgm:t>
    </dgm:pt>
    <dgm:pt modelId="{145AE09B-6BB5-4941-A22C-34A8D752583B}" type="parTrans" cxnId="{24EFCFC6-48DF-4E51-BD85-D7C7B396E831}">
      <dgm:prSet/>
      <dgm:spPr/>
      <dgm:t>
        <a:bodyPr/>
        <a:lstStyle/>
        <a:p>
          <a:endParaRPr lang="en-ZA"/>
        </a:p>
      </dgm:t>
    </dgm:pt>
    <dgm:pt modelId="{59499649-20A4-46FE-A9B0-D5DA4D2C6FFA}" type="sibTrans" cxnId="{24EFCFC6-48DF-4E51-BD85-D7C7B396E831}">
      <dgm:prSet/>
      <dgm:spPr/>
      <dgm:t>
        <a:bodyPr/>
        <a:lstStyle/>
        <a:p>
          <a:endParaRPr lang="en-ZA"/>
        </a:p>
      </dgm:t>
    </dgm:pt>
    <dgm:pt modelId="{222CAF94-6DEE-423B-ADB7-645D1E0710D6}">
      <dgm:prSet/>
      <dgm:spPr/>
      <dgm:t>
        <a:bodyPr/>
        <a:lstStyle/>
        <a:p>
          <a:endParaRPr lang="en-ZA" dirty="0"/>
        </a:p>
      </dgm:t>
    </dgm:pt>
    <dgm:pt modelId="{2AEA2D6A-DBA6-411A-903A-3A391C519F4E}" type="parTrans" cxnId="{9C258544-2AED-424A-A5FF-49588F75B19C}">
      <dgm:prSet/>
      <dgm:spPr/>
      <dgm:t>
        <a:bodyPr/>
        <a:lstStyle/>
        <a:p>
          <a:endParaRPr lang="en-ZA"/>
        </a:p>
      </dgm:t>
    </dgm:pt>
    <dgm:pt modelId="{09E44D82-5E51-47F4-87F5-45558A459BDE}" type="sibTrans" cxnId="{9C258544-2AED-424A-A5FF-49588F75B19C}">
      <dgm:prSet/>
      <dgm:spPr/>
      <dgm:t>
        <a:bodyPr/>
        <a:lstStyle/>
        <a:p>
          <a:endParaRPr lang="en-ZA"/>
        </a:p>
      </dgm:t>
    </dgm:pt>
    <dgm:pt modelId="{E9800D82-7CCF-4C00-A485-89E552849A1A}">
      <dgm:prSet/>
      <dgm:spPr/>
      <dgm:t>
        <a:bodyPr/>
        <a:lstStyle/>
        <a:p>
          <a:r>
            <a:rPr lang="en-US" dirty="0"/>
            <a:t>Roll-out Oceans Economy Master Plan</a:t>
          </a:r>
        </a:p>
      </dgm:t>
    </dgm:pt>
    <dgm:pt modelId="{C0EB2A26-6A83-4CDF-B531-63578F722239}" type="parTrans" cxnId="{329FE1B9-EFC6-481C-BC42-B4E3275D01BB}">
      <dgm:prSet/>
      <dgm:spPr/>
    </dgm:pt>
    <dgm:pt modelId="{40F3A0AC-3C0B-407F-B1C4-C828BEC9D203}" type="sibTrans" cxnId="{329FE1B9-EFC6-481C-BC42-B4E3275D01BB}">
      <dgm:prSet/>
      <dgm:spPr/>
    </dgm:pt>
    <dgm:pt modelId="{B389235E-0015-41FE-9F29-496A8FF516BA}">
      <dgm:prSet/>
      <dgm:spPr/>
      <dgm:t>
        <a:bodyPr/>
        <a:lstStyle/>
        <a:p>
          <a:r>
            <a:rPr lang="en-US" dirty="0"/>
            <a:t>Brand development and marketing</a:t>
          </a:r>
        </a:p>
      </dgm:t>
    </dgm:pt>
    <dgm:pt modelId="{AB3FF812-E6CB-46E2-9DC6-964DC0E50DB6}" type="parTrans" cxnId="{C4DE0A7E-DA8A-460E-A799-A7162CD9DF49}">
      <dgm:prSet/>
      <dgm:spPr/>
    </dgm:pt>
    <dgm:pt modelId="{74CBF152-C0E1-43C9-9B93-C2ECD4C8319A}" type="sibTrans" cxnId="{C4DE0A7E-DA8A-460E-A799-A7162CD9DF49}">
      <dgm:prSet/>
      <dgm:spPr/>
    </dgm:pt>
    <dgm:pt modelId="{9E6970F3-94D4-4F7D-8370-FB623505AB0A}">
      <dgm:prSet/>
      <dgm:spPr/>
      <dgm:t>
        <a:bodyPr/>
        <a:lstStyle/>
        <a:p>
          <a:r>
            <a:rPr lang="en-US" dirty="0"/>
            <a:t>SMME development</a:t>
          </a:r>
        </a:p>
      </dgm:t>
    </dgm:pt>
    <dgm:pt modelId="{C8E53C2D-8986-44A9-A487-796DBB37A36B}" type="parTrans" cxnId="{923E3406-333B-4EA7-86BF-7F8A4E0CD48F}">
      <dgm:prSet/>
      <dgm:spPr/>
    </dgm:pt>
    <dgm:pt modelId="{44B53A7F-A0CC-4A2B-8404-FAA2C0AB327D}" type="sibTrans" cxnId="{923E3406-333B-4EA7-86BF-7F8A4E0CD48F}">
      <dgm:prSet/>
      <dgm:spPr/>
    </dgm:pt>
    <dgm:pt modelId="{5B5EEF80-DC28-4D61-8149-1F2033D1D4C3}">
      <dgm:prSet/>
      <dgm:spPr/>
      <dgm:t>
        <a:bodyPr/>
        <a:lstStyle/>
        <a:p>
          <a:r>
            <a:rPr lang="en-US" dirty="0"/>
            <a:t>Industry support </a:t>
          </a:r>
        </a:p>
      </dgm:t>
    </dgm:pt>
    <dgm:pt modelId="{82DCA06F-06F8-4AFA-AF74-F561B442CBE4}" type="parTrans" cxnId="{1AA3BAF6-08EE-4AEB-89BD-879DF08CD61C}">
      <dgm:prSet/>
      <dgm:spPr/>
    </dgm:pt>
    <dgm:pt modelId="{8581BD42-8583-44D6-A187-0CFD85698530}" type="sibTrans" cxnId="{1AA3BAF6-08EE-4AEB-89BD-879DF08CD61C}">
      <dgm:prSet/>
      <dgm:spPr/>
    </dgm:pt>
    <dgm:pt modelId="{4B8D708B-DEEC-4C99-92A9-10A8DF7D2220}">
      <dgm:prSet/>
      <dgm:spPr/>
      <dgm:t>
        <a:bodyPr/>
        <a:lstStyle/>
        <a:p>
          <a:r>
            <a:rPr lang="en-US" dirty="0"/>
            <a:t>Strengthen collaborations with industry for sector growth and development </a:t>
          </a:r>
        </a:p>
      </dgm:t>
    </dgm:pt>
    <dgm:pt modelId="{8F68C58D-FA90-4019-82A3-C5FB988E8BF7}" type="parTrans" cxnId="{1A60100A-FBFC-469B-BF50-2A95EA2E2BA8}">
      <dgm:prSet/>
      <dgm:spPr/>
    </dgm:pt>
    <dgm:pt modelId="{5CFD057F-8AE7-4AA0-8DDC-B222A01A6AAC}" type="sibTrans" cxnId="{1A60100A-FBFC-469B-BF50-2A95EA2E2BA8}">
      <dgm:prSet/>
      <dgm:spPr/>
    </dgm:pt>
    <dgm:pt modelId="{64330B95-0873-4221-AF65-B8CE4C11D8D1}" type="pres">
      <dgm:prSet presAssocID="{D00143FC-FDD7-412B-ACF3-E69920A2F98F}" presName="Name0" presStyleCnt="0">
        <dgm:presLayoutVars>
          <dgm:dir/>
          <dgm:animLvl val="lvl"/>
          <dgm:resizeHandles val="exact"/>
        </dgm:presLayoutVars>
      </dgm:prSet>
      <dgm:spPr/>
      <dgm:t>
        <a:bodyPr/>
        <a:lstStyle/>
        <a:p>
          <a:endParaRPr lang="en-ZA"/>
        </a:p>
      </dgm:t>
    </dgm:pt>
    <dgm:pt modelId="{B182FE87-D8DA-4D3B-8EAA-6DAF8227DD54}" type="pres">
      <dgm:prSet presAssocID="{ADC0F510-7C42-4130-9BCD-8CD7364ABFBC}" presName="composite" presStyleCnt="0"/>
      <dgm:spPr/>
    </dgm:pt>
    <dgm:pt modelId="{9DCEFA66-5096-405A-B356-6BA804E477ED}" type="pres">
      <dgm:prSet presAssocID="{ADC0F510-7C42-4130-9BCD-8CD7364ABFBC}" presName="parTx" presStyleLbl="alignNode1" presStyleIdx="0" presStyleCnt="2">
        <dgm:presLayoutVars>
          <dgm:chMax val="0"/>
          <dgm:chPref val="0"/>
          <dgm:bulletEnabled val="1"/>
        </dgm:presLayoutVars>
      </dgm:prSet>
      <dgm:spPr/>
      <dgm:t>
        <a:bodyPr/>
        <a:lstStyle/>
        <a:p>
          <a:endParaRPr lang="en-ZA"/>
        </a:p>
      </dgm:t>
    </dgm:pt>
    <dgm:pt modelId="{39ECAC78-7E79-4099-823B-665BCF950ED9}" type="pres">
      <dgm:prSet presAssocID="{ADC0F510-7C42-4130-9BCD-8CD7364ABFBC}" presName="desTx" presStyleLbl="alignAccFollowNode1" presStyleIdx="0" presStyleCnt="2">
        <dgm:presLayoutVars>
          <dgm:bulletEnabled val="1"/>
        </dgm:presLayoutVars>
      </dgm:prSet>
      <dgm:spPr/>
      <dgm:t>
        <a:bodyPr/>
        <a:lstStyle/>
        <a:p>
          <a:endParaRPr lang="en-ZA"/>
        </a:p>
      </dgm:t>
    </dgm:pt>
    <dgm:pt modelId="{2799363F-AB4C-40E9-806A-AC88E9DF5104}" type="pres">
      <dgm:prSet presAssocID="{0653E635-0BD5-4BFB-B89E-38802E97472A}" presName="space" presStyleCnt="0"/>
      <dgm:spPr/>
    </dgm:pt>
    <dgm:pt modelId="{E3D7A3C0-579A-47C8-AB60-24343D4DA801}" type="pres">
      <dgm:prSet presAssocID="{E5F01CBC-CE80-4211-8C07-82F005A58028}" presName="composite" presStyleCnt="0"/>
      <dgm:spPr/>
    </dgm:pt>
    <dgm:pt modelId="{19058554-E7DB-449B-99C8-1CC2D631D633}" type="pres">
      <dgm:prSet presAssocID="{E5F01CBC-CE80-4211-8C07-82F005A58028}" presName="parTx" presStyleLbl="alignNode1" presStyleIdx="1" presStyleCnt="2">
        <dgm:presLayoutVars>
          <dgm:chMax val="0"/>
          <dgm:chPref val="0"/>
          <dgm:bulletEnabled val="1"/>
        </dgm:presLayoutVars>
      </dgm:prSet>
      <dgm:spPr/>
      <dgm:t>
        <a:bodyPr/>
        <a:lstStyle/>
        <a:p>
          <a:endParaRPr lang="en-ZA"/>
        </a:p>
      </dgm:t>
    </dgm:pt>
    <dgm:pt modelId="{395CE3E3-261D-492A-A951-2B1291872B46}" type="pres">
      <dgm:prSet presAssocID="{E5F01CBC-CE80-4211-8C07-82F005A58028}" presName="desTx" presStyleLbl="alignAccFollowNode1" presStyleIdx="1" presStyleCnt="2" custLinFactNeighborX="1">
        <dgm:presLayoutVars>
          <dgm:bulletEnabled val="1"/>
        </dgm:presLayoutVars>
      </dgm:prSet>
      <dgm:spPr/>
      <dgm:t>
        <a:bodyPr/>
        <a:lstStyle/>
        <a:p>
          <a:endParaRPr lang="en-ZA"/>
        </a:p>
      </dgm:t>
    </dgm:pt>
  </dgm:ptLst>
  <dgm:cxnLst>
    <dgm:cxn modelId="{923E3406-333B-4EA7-86BF-7F8A4E0CD48F}" srcId="{ADC0F510-7C42-4130-9BCD-8CD7364ABFBC}" destId="{9E6970F3-94D4-4F7D-8370-FB623505AB0A}" srcOrd="2" destOrd="0" parTransId="{C8E53C2D-8986-44A9-A487-796DBB37A36B}" sibTransId="{44B53A7F-A0CC-4A2B-8404-FAA2C0AB327D}"/>
    <dgm:cxn modelId="{329FE1B9-EFC6-481C-BC42-B4E3275D01BB}" srcId="{E5F01CBC-CE80-4211-8C07-82F005A58028}" destId="{E9800D82-7CCF-4C00-A485-89E552849A1A}" srcOrd="1" destOrd="0" parTransId="{C0EB2A26-6A83-4CDF-B531-63578F722239}" sibTransId="{40F3A0AC-3C0B-407F-B1C4-C828BEC9D203}"/>
    <dgm:cxn modelId="{C3875124-7610-478D-9CE3-33104BEAF66D}" srcId="{ADC0F510-7C42-4130-9BCD-8CD7364ABFBC}" destId="{D67E337B-C77D-4768-BD2F-74088B7D910F}" srcOrd="0" destOrd="0" parTransId="{309057B0-C948-4575-97D5-92103F754002}" sibTransId="{D8EAA623-91E9-4A3F-ABB5-9BBF23FACAC3}"/>
    <dgm:cxn modelId="{1AA3BAF6-08EE-4AEB-89BD-879DF08CD61C}" srcId="{ADC0F510-7C42-4130-9BCD-8CD7364ABFBC}" destId="{5B5EEF80-DC28-4D61-8149-1F2033D1D4C3}" srcOrd="3" destOrd="0" parTransId="{82DCA06F-06F8-4AFA-AF74-F561B442CBE4}" sibTransId="{8581BD42-8583-44D6-A187-0CFD85698530}"/>
    <dgm:cxn modelId="{9D137A17-36B4-4F87-BF84-D803EF8E4BAC}" type="presOf" srcId="{4B8D708B-DEEC-4C99-92A9-10A8DF7D2220}" destId="{39ECAC78-7E79-4099-823B-665BCF950ED9}" srcOrd="0" destOrd="4" presId="urn:microsoft.com/office/officeart/2005/8/layout/hList1"/>
    <dgm:cxn modelId="{4B9B7D4C-F197-466A-AC0E-66CB07026A29}" type="presOf" srcId="{9E6970F3-94D4-4F7D-8370-FB623505AB0A}" destId="{39ECAC78-7E79-4099-823B-665BCF950ED9}" srcOrd="0" destOrd="2" presId="urn:microsoft.com/office/officeart/2005/8/layout/hList1"/>
    <dgm:cxn modelId="{367EE66B-E272-4D31-B67A-6EA6AB6FE21F}" type="presOf" srcId="{2AA2D8C1-4C31-4FC5-9151-E85A397DBCBC}" destId="{395CE3E3-261D-492A-A951-2B1291872B46}" srcOrd="0" destOrd="2" presId="urn:microsoft.com/office/officeart/2005/8/layout/hList1"/>
    <dgm:cxn modelId="{24EFCFC6-48DF-4E51-BD85-D7C7B396E831}" srcId="{E5F01CBC-CE80-4211-8C07-82F005A58028}" destId="{69A8D5E7-0CCA-4194-98F2-37858AC95278}" srcOrd="3" destOrd="0" parTransId="{145AE09B-6BB5-4941-A22C-34A8D752583B}" sibTransId="{59499649-20A4-46FE-A9B0-D5DA4D2C6FFA}"/>
    <dgm:cxn modelId="{C29AE601-C9CB-4413-9A73-3C86156043EB}" type="presOf" srcId="{D67E337B-C77D-4768-BD2F-74088B7D910F}" destId="{39ECAC78-7E79-4099-823B-665BCF950ED9}" srcOrd="0" destOrd="0" presId="urn:microsoft.com/office/officeart/2005/8/layout/hList1"/>
    <dgm:cxn modelId="{9ABF1491-7555-4D07-AC2A-AD1109C1F3AC}" type="presOf" srcId="{D00143FC-FDD7-412B-ACF3-E69920A2F98F}" destId="{64330B95-0873-4221-AF65-B8CE4C11D8D1}" srcOrd="0" destOrd="0" presId="urn:microsoft.com/office/officeart/2005/8/layout/hList1"/>
    <dgm:cxn modelId="{1A60100A-FBFC-469B-BF50-2A95EA2E2BA8}" srcId="{ADC0F510-7C42-4130-9BCD-8CD7364ABFBC}" destId="{4B8D708B-DEEC-4C99-92A9-10A8DF7D2220}" srcOrd="4" destOrd="0" parTransId="{8F68C58D-FA90-4019-82A3-C5FB988E8BF7}" sibTransId="{5CFD057F-8AE7-4AA0-8DDC-B222A01A6AAC}"/>
    <dgm:cxn modelId="{06894284-6357-48F8-BC5C-44057C913C16}" type="presOf" srcId="{E9800D82-7CCF-4C00-A485-89E552849A1A}" destId="{395CE3E3-261D-492A-A951-2B1291872B46}" srcOrd="0" destOrd="1" presId="urn:microsoft.com/office/officeart/2005/8/layout/hList1"/>
    <dgm:cxn modelId="{89CFAD27-4D49-4457-A90E-6F8E74F95327}" type="presOf" srcId="{5B5EEF80-DC28-4D61-8149-1F2033D1D4C3}" destId="{39ECAC78-7E79-4099-823B-665BCF950ED9}" srcOrd="0" destOrd="3" presId="urn:microsoft.com/office/officeart/2005/8/layout/hList1"/>
    <dgm:cxn modelId="{C4DE0A7E-DA8A-460E-A799-A7162CD9DF49}" srcId="{ADC0F510-7C42-4130-9BCD-8CD7364ABFBC}" destId="{B389235E-0015-41FE-9F29-496A8FF516BA}" srcOrd="1" destOrd="0" parTransId="{AB3FF812-E6CB-46E2-9DC6-964DC0E50DB6}" sibTransId="{74CBF152-C0E1-43C9-9B93-C2ECD4C8319A}"/>
    <dgm:cxn modelId="{DE30999C-F8D2-4444-9B1E-C70EC3215751}" type="presOf" srcId="{222CAF94-6DEE-423B-ADB7-645D1E0710D6}" destId="{395CE3E3-261D-492A-A951-2B1291872B46}" srcOrd="0" destOrd="4" presId="urn:microsoft.com/office/officeart/2005/8/layout/hList1"/>
    <dgm:cxn modelId="{5FBE17A1-F271-4D3D-9BE2-DE627BBBCF25}" srcId="{D00143FC-FDD7-412B-ACF3-E69920A2F98F}" destId="{ADC0F510-7C42-4130-9BCD-8CD7364ABFBC}" srcOrd="0" destOrd="0" parTransId="{6A21E403-01BA-464E-A008-A7BE4C946833}" sibTransId="{0653E635-0BD5-4BFB-B89E-38802E97472A}"/>
    <dgm:cxn modelId="{DD62FD6B-3D85-4FA2-9D60-46C3243111B9}" type="presOf" srcId="{ADC0F510-7C42-4130-9BCD-8CD7364ABFBC}" destId="{9DCEFA66-5096-405A-B356-6BA804E477ED}" srcOrd="0" destOrd="0" presId="urn:microsoft.com/office/officeart/2005/8/layout/hList1"/>
    <dgm:cxn modelId="{EA8A2201-A953-489E-AFE5-8F80F42DE819}" srcId="{D00143FC-FDD7-412B-ACF3-E69920A2F98F}" destId="{E5F01CBC-CE80-4211-8C07-82F005A58028}" srcOrd="1" destOrd="0" parTransId="{1E98F0A7-BBD2-4DE1-83F1-4ED0A853D659}" sibTransId="{E44CA8E9-703C-4D5A-9211-1E39422D7BC8}"/>
    <dgm:cxn modelId="{6017D795-5295-42EC-BA6D-5EC8ECD90167}" type="presOf" srcId="{B389235E-0015-41FE-9F29-496A8FF516BA}" destId="{39ECAC78-7E79-4099-823B-665BCF950ED9}" srcOrd="0" destOrd="1" presId="urn:microsoft.com/office/officeart/2005/8/layout/hList1"/>
    <dgm:cxn modelId="{9C258544-2AED-424A-A5FF-49588F75B19C}" srcId="{E5F01CBC-CE80-4211-8C07-82F005A58028}" destId="{222CAF94-6DEE-423B-ADB7-645D1E0710D6}" srcOrd="4" destOrd="0" parTransId="{2AEA2D6A-DBA6-411A-903A-3A391C519F4E}" sibTransId="{09E44D82-5E51-47F4-87F5-45558A459BDE}"/>
    <dgm:cxn modelId="{9D04B585-1712-494A-8ECD-B4BA1B9E8AEF}" srcId="{E5F01CBC-CE80-4211-8C07-82F005A58028}" destId="{2AA2D8C1-4C31-4FC5-9151-E85A397DBCBC}" srcOrd="2" destOrd="0" parTransId="{2B1EC308-ACF0-4BC8-AEA1-732F2E7D1360}" sibTransId="{00CAEDA8-3C1D-43EB-A462-EBEF18F10BF1}"/>
    <dgm:cxn modelId="{545AB1E6-3311-4FAD-84E2-169617E533B1}" type="presOf" srcId="{E5F01CBC-CE80-4211-8C07-82F005A58028}" destId="{19058554-E7DB-449B-99C8-1CC2D631D633}" srcOrd="0" destOrd="0" presId="urn:microsoft.com/office/officeart/2005/8/layout/hList1"/>
    <dgm:cxn modelId="{813D0136-0E6F-4967-BC2D-B35F37DB6698}" type="presOf" srcId="{29E355CC-5E6D-47E5-98FF-41C509DEE2FC}" destId="{395CE3E3-261D-492A-A951-2B1291872B46}" srcOrd="0" destOrd="0" presId="urn:microsoft.com/office/officeart/2005/8/layout/hList1"/>
    <dgm:cxn modelId="{E70B52C8-6F52-4850-80FB-33CCA2776798}" srcId="{E5F01CBC-CE80-4211-8C07-82F005A58028}" destId="{29E355CC-5E6D-47E5-98FF-41C509DEE2FC}" srcOrd="0" destOrd="0" parTransId="{4504215D-D7F4-4CAC-9AB2-F6148EC6B4A8}" sibTransId="{6A4FD77A-7D10-4EB5-8D2F-94304532EC54}"/>
    <dgm:cxn modelId="{8CAF9BD3-7169-4723-AF4D-58C083206BBA}" type="presOf" srcId="{69A8D5E7-0CCA-4194-98F2-37858AC95278}" destId="{395CE3E3-261D-492A-A951-2B1291872B46}" srcOrd="0" destOrd="3" presId="urn:microsoft.com/office/officeart/2005/8/layout/hList1"/>
    <dgm:cxn modelId="{3FE632A4-6306-4CFE-A113-E7799590BA03}" type="presParOf" srcId="{64330B95-0873-4221-AF65-B8CE4C11D8D1}" destId="{B182FE87-D8DA-4D3B-8EAA-6DAF8227DD54}" srcOrd="0" destOrd="0" presId="urn:microsoft.com/office/officeart/2005/8/layout/hList1"/>
    <dgm:cxn modelId="{D02AF382-A0ED-418E-BE2B-2209BFA99687}" type="presParOf" srcId="{B182FE87-D8DA-4D3B-8EAA-6DAF8227DD54}" destId="{9DCEFA66-5096-405A-B356-6BA804E477ED}" srcOrd="0" destOrd="0" presId="urn:microsoft.com/office/officeart/2005/8/layout/hList1"/>
    <dgm:cxn modelId="{2006752C-1A63-4702-B6E2-46A07207F724}" type="presParOf" srcId="{B182FE87-D8DA-4D3B-8EAA-6DAF8227DD54}" destId="{39ECAC78-7E79-4099-823B-665BCF950ED9}" srcOrd="1" destOrd="0" presId="urn:microsoft.com/office/officeart/2005/8/layout/hList1"/>
    <dgm:cxn modelId="{0741DEB5-046C-4D58-9EA4-6A2AD79BD285}" type="presParOf" srcId="{64330B95-0873-4221-AF65-B8CE4C11D8D1}" destId="{2799363F-AB4C-40E9-806A-AC88E9DF5104}" srcOrd="1" destOrd="0" presId="urn:microsoft.com/office/officeart/2005/8/layout/hList1"/>
    <dgm:cxn modelId="{7473435F-10CB-417A-84E5-F14A510BF017}" type="presParOf" srcId="{64330B95-0873-4221-AF65-B8CE4C11D8D1}" destId="{E3D7A3C0-579A-47C8-AB60-24343D4DA801}" srcOrd="2" destOrd="0" presId="urn:microsoft.com/office/officeart/2005/8/layout/hList1"/>
    <dgm:cxn modelId="{76619C29-B68B-47F5-A82F-3FDFA9FBBBCC}" type="presParOf" srcId="{E3D7A3C0-579A-47C8-AB60-24343D4DA801}" destId="{19058554-E7DB-449B-99C8-1CC2D631D633}" srcOrd="0" destOrd="0" presId="urn:microsoft.com/office/officeart/2005/8/layout/hList1"/>
    <dgm:cxn modelId="{08F546A7-9931-4EE5-9BAF-85CCDC4EF798}" type="presParOf" srcId="{E3D7A3C0-579A-47C8-AB60-24343D4DA801}" destId="{395CE3E3-261D-492A-A951-2B1291872B4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46B30E-2027-4B8E-B2E6-D745F98EA33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2716266-65BE-4686-BE8D-8F3F0254419D}">
      <dgm:prSet/>
      <dgm:spPr/>
      <dgm:t>
        <a:bodyPr/>
        <a:lstStyle/>
        <a:p>
          <a:r>
            <a:rPr lang="en-ZA" dirty="0"/>
            <a:t>Coastal Data Cable Landfall Station, </a:t>
          </a:r>
          <a:endParaRPr lang="en-US" dirty="0"/>
        </a:p>
      </dgm:t>
    </dgm:pt>
    <dgm:pt modelId="{80EBE281-D17F-432D-9F36-9B565CEAE362}" type="parTrans" cxnId="{B13A9A06-A0D7-4303-8C60-D7A0DC55BC2F}">
      <dgm:prSet/>
      <dgm:spPr/>
      <dgm:t>
        <a:bodyPr/>
        <a:lstStyle/>
        <a:p>
          <a:endParaRPr lang="en-US"/>
        </a:p>
      </dgm:t>
    </dgm:pt>
    <dgm:pt modelId="{5B438AC6-F93B-44EE-B70A-43EEDF7501DD}" type="sibTrans" cxnId="{B13A9A06-A0D7-4303-8C60-D7A0DC55BC2F}">
      <dgm:prSet/>
      <dgm:spPr/>
      <dgm:t>
        <a:bodyPr/>
        <a:lstStyle/>
        <a:p>
          <a:endParaRPr lang="en-US"/>
        </a:p>
      </dgm:t>
    </dgm:pt>
    <dgm:pt modelId="{0C30BF91-7F31-4D43-9CE0-7E8B6D0701BA}">
      <dgm:prSet/>
      <dgm:spPr/>
      <dgm:t>
        <a:bodyPr/>
        <a:lstStyle/>
        <a:p>
          <a:r>
            <a:rPr lang="en-ZA" dirty="0"/>
            <a:t>Business Process Outsourcing Facility</a:t>
          </a:r>
          <a:endParaRPr lang="en-US" dirty="0"/>
        </a:p>
      </dgm:t>
    </dgm:pt>
    <dgm:pt modelId="{E921264A-017E-42EC-8A11-456E1F475805}" type="parTrans" cxnId="{9FF8C1E5-DBE7-4480-986A-44F5C9494C3E}">
      <dgm:prSet/>
      <dgm:spPr/>
      <dgm:t>
        <a:bodyPr/>
        <a:lstStyle/>
        <a:p>
          <a:endParaRPr lang="en-US"/>
        </a:p>
      </dgm:t>
    </dgm:pt>
    <dgm:pt modelId="{AC19CFCD-43BB-42A1-A104-9460BC6E1698}" type="sibTrans" cxnId="{9FF8C1E5-DBE7-4480-986A-44F5C9494C3E}">
      <dgm:prSet/>
      <dgm:spPr/>
      <dgm:t>
        <a:bodyPr/>
        <a:lstStyle/>
        <a:p>
          <a:endParaRPr lang="en-US"/>
        </a:p>
      </dgm:t>
    </dgm:pt>
    <dgm:pt modelId="{C27E7C0E-5DBD-4DA5-B188-31B9DB53AEBA}">
      <dgm:prSet/>
      <dgm:spPr/>
      <dgm:t>
        <a:bodyPr/>
        <a:lstStyle/>
        <a:p>
          <a:r>
            <a:rPr lang="en-ZA"/>
            <a:t>Document Storage Facility</a:t>
          </a:r>
          <a:endParaRPr lang="en-US"/>
        </a:p>
      </dgm:t>
    </dgm:pt>
    <dgm:pt modelId="{5F2180E8-8E9B-4E1D-8020-2A188C744885}" type="parTrans" cxnId="{CB5EBED1-70EB-4991-B0E7-70E9EFDACC06}">
      <dgm:prSet/>
      <dgm:spPr/>
      <dgm:t>
        <a:bodyPr/>
        <a:lstStyle/>
        <a:p>
          <a:endParaRPr lang="en-US"/>
        </a:p>
      </dgm:t>
    </dgm:pt>
    <dgm:pt modelId="{E16D6F4F-C96E-4EF5-8FA3-798FD81456A3}" type="sibTrans" cxnId="{CB5EBED1-70EB-4991-B0E7-70E9EFDACC06}">
      <dgm:prSet/>
      <dgm:spPr/>
      <dgm:t>
        <a:bodyPr/>
        <a:lstStyle/>
        <a:p>
          <a:endParaRPr lang="en-US"/>
        </a:p>
      </dgm:t>
    </dgm:pt>
    <dgm:pt modelId="{815106C8-67A5-4C8B-A02A-E07BB29771DA}">
      <dgm:prSet/>
      <dgm:spPr/>
      <dgm:t>
        <a:bodyPr/>
        <a:lstStyle/>
        <a:p>
          <a:r>
            <a:rPr lang="en-ZA"/>
            <a:t>Support Industrial Research and Innovation interventions </a:t>
          </a:r>
          <a:endParaRPr lang="en-US"/>
        </a:p>
      </dgm:t>
    </dgm:pt>
    <dgm:pt modelId="{9542AEC0-BD3A-478C-ABDB-823249ACC5B9}" type="parTrans" cxnId="{E647EBCC-86B0-4746-A752-D12CC705B967}">
      <dgm:prSet/>
      <dgm:spPr/>
      <dgm:t>
        <a:bodyPr/>
        <a:lstStyle/>
        <a:p>
          <a:endParaRPr lang="en-US"/>
        </a:p>
      </dgm:t>
    </dgm:pt>
    <dgm:pt modelId="{03BD7C64-C456-43BC-9F37-BA1C606E1536}" type="sibTrans" cxnId="{E647EBCC-86B0-4746-A752-D12CC705B967}">
      <dgm:prSet/>
      <dgm:spPr/>
      <dgm:t>
        <a:bodyPr/>
        <a:lstStyle/>
        <a:p>
          <a:endParaRPr lang="en-US"/>
        </a:p>
      </dgm:t>
    </dgm:pt>
    <dgm:pt modelId="{C816ADB2-F027-4F3E-9161-562C09A6FA11}">
      <dgm:prSet/>
      <dgm:spPr/>
      <dgm:t>
        <a:bodyPr/>
        <a:lstStyle/>
        <a:p>
          <a:r>
            <a:rPr lang="en-ZA" dirty="0">
              <a:solidFill>
                <a:schemeClr val="tx2"/>
              </a:solidFill>
            </a:rPr>
            <a:t>Implement major re-skilling and up-skilling interventions to deal with the emerging post-COVID ‘Work-from-Home’ trend affecting many industries</a:t>
          </a:r>
          <a:endParaRPr lang="en-US" dirty="0">
            <a:solidFill>
              <a:schemeClr val="tx2"/>
            </a:solidFill>
          </a:endParaRPr>
        </a:p>
      </dgm:t>
    </dgm:pt>
    <dgm:pt modelId="{906DB978-7C2A-44AA-A600-6914699FF3D9}" type="parTrans" cxnId="{75E307D4-7382-4B5E-9602-40D5C4D5C327}">
      <dgm:prSet/>
      <dgm:spPr/>
      <dgm:t>
        <a:bodyPr/>
        <a:lstStyle/>
        <a:p>
          <a:endParaRPr lang="en-US"/>
        </a:p>
      </dgm:t>
    </dgm:pt>
    <dgm:pt modelId="{A273B24E-22D4-4056-AB2E-D35CFD88E115}" type="sibTrans" cxnId="{75E307D4-7382-4B5E-9602-40D5C4D5C327}">
      <dgm:prSet/>
      <dgm:spPr/>
      <dgm:t>
        <a:bodyPr/>
        <a:lstStyle/>
        <a:p>
          <a:endParaRPr lang="en-US"/>
        </a:p>
      </dgm:t>
    </dgm:pt>
    <dgm:pt modelId="{A5DE5D54-428E-4A71-9189-5BAAA546E195}" type="pres">
      <dgm:prSet presAssocID="{0446B30E-2027-4B8E-B2E6-D745F98EA337}" presName="diagram" presStyleCnt="0">
        <dgm:presLayoutVars>
          <dgm:dir/>
          <dgm:resizeHandles val="exact"/>
        </dgm:presLayoutVars>
      </dgm:prSet>
      <dgm:spPr/>
      <dgm:t>
        <a:bodyPr/>
        <a:lstStyle/>
        <a:p>
          <a:endParaRPr lang="en-ZA"/>
        </a:p>
      </dgm:t>
    </dgm:pt>
    <dgm:pt modelId="{4341CD38-725A-47C6-87E9-9168F2BD159B}" type="pres">
      <dgm:prSet presAssocID="{C2716266-65BE-4686-BE8D-8F3F0254419D}" presName="node" presStyleLbl="node1" presStyleIdx="0" presStyleCnt="5">
        <dgm:presLayoutVars>
          <dgm:bulletEnabled val="1"/>
        </dgm:presLayoutVars>
      </dgm:prSet>
      <dgm:spPr/>
      <dgm:t>
        <a:bodyPr/>
        <a:lstStyle/>
        <a:p>
          <a:endParaRPr lang="en-ZA"/>
        </a:p>
      </dgm:t>
    </dgm:pt>
    <dgm:pt modelId="{374E8526-A121-4D07-AF73-EB15988F4FD8}" type="pres">
      <dgm:prSet presAssocID="{5B438AC6-F93B-44EE-B70A-43EEDF7501DD}" presName="sibTrans" presStyleCnt="0"/>
      <dgm:spPr/>
    </dgm:pt>
    <dgm:pt modelId="{81EBBBDC-51EA-4379-A046-FE5AF391DCB5}" type="pres">
      <dgm:prSet presAssocID="{0C30BF91-7F31-4D43-9CE0-7E8B6D0701BA}" presName="node" presStyleLbl="node1" presStyleIdx="1" presStyleCnt="5">
        <dgm:presLayoutVars>
          <dgm:bulletEnabled val="1"/>
        </dgm:presLayoutVars>
      </dgm:prSet>
      <dgm:spPr/>
      <dgm:t>
        <a:bodyPr/>
        <a:lstStyle/>
        <a:p>
          <a:endParaRPr lang="en-ZA"/>
        </a:p>
      </dgm:t>
    </dgm:pt>
    <dgm:pt modelId="{080B66C1-DC38-4DC4-9655-C2F296C34AD5}" type="pres">
      <dgm:prSet presAssocID="{AC19CFCD-43BB-42A1-A104-9460BC6E1698}" presName="sibTrans" presStyleCnt="0"/>
      <dgm:spPr/>
    </dgm:pt>
    <dgm:pt modelId="{BA8F8D39-622D-4E11-9457-FE6F9269C9BE}" type="pres">
      <dgm:prSet presAssocID="{C27E7C0E-5DBD-4DA5-B188-31B9DB53AEBA}" presName="node" presStyleLbl="node1" presStyleIdx="2" presStyleCnt="5">
        <dgm:presLayoutVars>
          <dgm:bulletEnabled val="1"/>
        </dgm:presLayoutVars>
      </dgm:prSet>
      <dgm:spPr/>
      <dgm:t>
        <a:bodyPr/>
        <a:lstStyle/>
        <a:p>
          <a:endParaRPr lang="en-ZA"/>
        </a:p>
      </dgm:t>
    </dgm:pt>
    <dgm:pt modelId="{1541A553-8D7B-4B95-8B7B-35FF009825FF}" type="pres">
      <dgm:prSet presAssocID="{E16D6F4F-C96E-4EF5-8FA3-798FD81456A3}" presName="sibTrans" presStyleCnt="0"/>
      <dgm:spPr/>
    </dgm:pt>
    <dgm:pt modelId="{D97E1FC3-0BBB-4194-A1C4-3F371B2AD054}" type="pres">
      <dgm:prSet presAssocID="{815106C8-67A5-4C8B-A02A-E07BB29771DA}" presName="node" presStyleLbl="node1" presStyleIdx="3" presStyleCnt="5">
        <dgm:presLayoutVars>
          <dgm:bulletEnabled val="1"/>
        </dgm:presLayoutVars>
      </dgm:prSet>
      <dgm:spPr/>
      <dgm:t>
        <a:bodyPr/>
        <a:lstStyle/>
        <a:p>
          <a:endParaRPr lang="en-ZA"/>
        </a:p>
      </dgm:t>
    </dgm:pt>
    <dgm:pt modelId="{E4789173-104F-47B9-9363-D0F13027A986}" type="pres">
      <dgm:prSet presAssocID="{03BD7C64-C456-43BC-9F37-BA1C606E1536}" presName="sibTrans" presStyleCnt="0"/>
      <dgm:spPr/>
    </dgm:pt>
    <dgm:pt modelId="{9BDD8C92-1E61-40D7-8F62-0BCB283CA9E7}" type="pres">
      <dgm:prSet presAssocID="{C816ADB2-F027-4F3E-9161-562C09A6FA11}" presName="node" presStyleLbl="node1" presStyleIdx="4" presStyleCnt="5">
        <dgm:presLayoutVars>
          <dgm:bulletEnabled val="1"/>
        </dgm:presLayoutVars>
      </dgm:prSet>
      <dgm:spPr/>
      <dgm:t>
        <a:bodyPr/>
        <a:lstStyle/>
        <a:p>
          <a:endParaRPr lang="en-ZA"/>
        </a:p>
      </dgm:t>
    </dgm:pt>
  </dgm:ptLst>
  <dgm:cxnLst>
    <dgm:cxn modelId="{CB5EBED1-70EB-4991-B0E7-70E9EFDACC06}" srcId="{0446B30E-2027-4B8E-B2E6-D745F98EA337}" destId="{C27E7C0E-5DBD-4DA5-B188-31B9DB53AEBA}" srcOrd="2" destOrd="0" parTransId="{5F2180E8-8E9B-4E1D-8020-2A188C744885}" sibTransId="{E16D6F4F-C96E-4EF5-8FA3-798FD81456A3}"/>
    <dgm:cxn modelId="{407DB5F7-DA58-46A8-BC12-1E200F39CD43}" type="presOf" srcId="{815106C8-67A5-4C8B-A02A-E07BB29771DA}" destId="{D97E1FC3-0BBB-4194-A1C4-3F371B2AD054}" srcOrd="0" destOrd="0" presId="urn:microsoft.com/office/officeart/2005/8/layout/default"/>
    <dgm:cxn modelId="{D2AC168D-FAAB-430B-8CFE-970ED04C3119}" type="presOf" srcId="{C2716266-65BE-4686-BE8D-8F3F0254419D}" destId="{4341CD38-725A-47C6-87E9-9168F2BD159B}" srcOrd="0" destOrd="0" presId="urn:microsoft.com/office/officeart/2005/8/layout/default"/>
    <dgm:cxn modelId="{B3E2BA8F-3005-4AEF-AAE1-0606C6D8DC8F}" type="presOf" srcId="{0C30BF91-7F31-4D43-9CE0-7E8B6D0701BA}" destId="{81EBBBDC-51EA-4379-A046-FE5AF391DCB5}" srcOrd="0" destOrd="0" presId="urn:microsoft.com/office/officeart/2005/8/layout/default"/>
    <dgm:cxn modelId="{B13A9A06-A0D7-4303-8C60-D7A0DC55BC2F}" srcId="{0446B30E-2027-4B8E-B2E6-D745F98EA337}" destId="{C2716266-65BE-4686-BE8D-8F3F0254419D}" srcOrd="0" destOrd="0" parTransId="{80EBE281-D17F-432D-9F36-9B565CEAE362}" sibTransId="{5B438AC6-F93B-44EE-B70A-43EEDF7501DD}"/>
    <dgm:cxn modelId="{F13C4F6E-DCFF-49EF-8F74-C44269B94185}" type="presOf" srcId="{C27E7C0E-5DBD-4DA5-B188-31B9DB53AEBA}" destId="{BA8F8D39-622D-4E11-9457-FE6F9269C9BE}" srcOrd="0" destOrd="0" presId="urn:microsoft.com/office/officeart/2005/8/layout/default"/>
    <dgm:cxn modelId="{E647EBCC-86B0-4746-A752-D12CC705B967}" srcId="{0446B30E-2027-4B8E-B2E6-D745F98EA337}" destId="{815106C8-67A5-4C8B-A02A-E07BB29771DA}" srcOrd="3" destOrd="0" parTransId="{9542AEC0-BD3A-478C-ABDB-823249ACC5B9}" sibTransId="{03BD7C64-C456-43BC-9F37-BA1C606E1536}"/>
    <dgm:cxn modelId="{8F970DFA-A7C3-4F97-8E30-5980B4C8489A}" type="presOf" srcId="{0446B30E-2027-4B8E-B2E6-D745F98EA337}" destId="{A5DE5D54-428E-4A71-9189-5BAAA546E195}" srcOrd="0" destOrd="0" presId="urn:microsoft.com/office/officeart/2005/8/layout/default"/>
    <dgm:cxn modelId="{5A5EF203-692A-4F48-A441-97559477BD11}" type="presOf" srcId="{C816ADB2-F027-4F3E-9161-562C09A6FA11}" destId="{9BDD8C92-1E61-40D7-8F62-0BCB283CA9E7}" srcOrd="0" destOrd="0" presId="urn:microsoft.com/office/officeart/2005/8/layout/default"/>
    <dgm:cxn modelId="{9FF8C1E5-DBE7-4480-986A-44F5C9494C3E}" srcId="{0446B30E-2027-4B8E-B2E6-D745F98EA337}" destId="{0C30BF91-7F31-4D43-9CE0-7E8B6D0701BA}" srcOrd="1" destOrd="0" parTransId="{E921264A-017E-42EC-8A11-456E1F475805}" sibTransId="{AC19CFCD-43BB-42A1-A104-9460BC6E1698}"/>
    <dgm:cxn modelId="{75E307D4-7382-4B5E-9602-40D5C4D5C327}" srcId="{0446B30E-2027-4B8E-B2E6-D745F98EA337}" destId="{C816ADB2-F027-4F3E-9161-562C09A6FA11}" srcOrd="4" destOrd="0" parTransId="{906DB978-7C2A-44AA-A600-6914699FF3D9}" sibTransId="{A273B24E-22D4-4056-AB2E-D35CFD88E115}"/>
    <dgm:cxn modelId="{EAE14E29-151A-4AD9-A250-C9BB597D9153}" type="presParOf" srcId="{A5DE5D54-428E-4A71-9189-5BAAA546E195}" destId="{4341CD38-725A-47C6-87E9-9168F2BD159B}" srcOrd="0" destOrd="0" presId="urn:microsoft.com/office/officeart/2005/8/layout/default"/>
    <dgm:cxn modelId="{9B71C7F4-082F-438B-800B-07973329CB4E}" type="presParOf" srcId="{A5DE5D54-428E-4A71-9189-5BAAA546E195}" destId="{374E8526-A121-4D07-AF73-EB15988F4FD8}" srcOrd="1" destOrd="0" presId="urn:microsoft.com/office/officeart/2005/8/layout/default"/>
    <dgm:cxn modelId="{179B081E-EA4F-4653-BC6A-804E188BC58F}" type="presParOf" srcId="{A5DE5D54-428E-4A71-9189-5BAAA546E195}" destId="{81EBBBDC-51EA-4379-A046-FE5AF391DCB5}" srcOrd="2" destOrd="0" presId="urn:microsoft.com/office/officeart/2005/8/layout/default"/>
    <dgm:cxn modelId="{7251AA8F-D0FE-4A4B-90B7-8EA8F3668244}" type="presParOf" srcId="{A5DE5D54-428E-4A71-9189-5BAAA546E195}" destId="{080B66C1-DC38-4DC4-9655-C2F296C34AD5}" srcOrd="3" destOrd="0" presId="urn:microsoft.com/office/officeart/2005/8/layout/default"/>
    <dgm:cxn modelId="{479D1C2C-CDBA-4F83-AA19-1AF66FD6CAB2}" type="presParOf" srcId="{A5DE5D54-428E-4A71-9189-5BAAA546E195}" destId="{BA8F8D39-622D-4E11-9457-FE6F9269C9BE}" srcOrd="4" destOrd="0" presId="urn:microsoft.com/office/officeart/2005/8/layout/default"/>
    <dgm:cxn modelId="{FD0B2A58-968E-47BC-8DD5-11EE099AE96E}" type="presParOf" srcId="{A5DE5D54-428E-4A71-9189-5BAAA546E195}" destId="{1541A553-8D7B-4B95-8B7B-35FF009825FF}" srcOrd="5" destOrd="0" presId="urn:microsoft.com/office/officeart/2005/8/layout/default"/>
    <dgm:cxn modelId="{C1AE9D11-5915-4AEA-A188-3E0046750698}" type="presParOf" srcId="{A5DE5D54-428E-4A71-9189-5BAAA546E195}" destId="{D97E1FC3-0BBB-4194-A1C4-3F371B2AD054}" srcOrd="6" destOrd="0" presId="urn:microsoft.com/office/officeart/2005/8/layout/default"/>
    <dgm:cxn modelId="{D6FC2DAF-BBF1-4B80-93B4-0FE2E422E274}" type="presParOf" srcId="{A5DE5D54-428E-4A71-9189-5BAAA546E195}" destId="{E4789173-104F-47B9-9363-D0F13027A986}" srcOrd="7" destOrd="0" presId="urn:microsoft.com/office/officeart/2005/8/layout/default"/>
    <dgm:cxn modelId="{00077175-968D-46DC-A82E-744447610BA8}" type="presParOf" srcId="{A5DE5D54-428E-4A71-9189-5BAAA546E195}" destId="{9BDD8C92-1E61-40D7-8F62-0BCB283CA9E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7CAB0A-F469-4D11-8E89-7A811E85EC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E58255F-41AD-4FEA-B711-781418DD9C23}">
      <dgm:prSet/>
      <dgm:spPr/>
      <dgm:t>
        <a:bodyPr/>
        <a:lstStyle/>
        <a:p>
          <a:r>
            <a:rPr lang="en-ZA" dirty="0"/>
            <a:t>Fund Implementation of  Enterprise Incubation and Development focusing on manufacturing and aquaculture sectors			</a:t>
          </a:r>
          <a:endParaRPr lang="en-US" dirty="0"/>
        </a:p>
      </dgm:t>
    </dgm:pt>
    <dgm:pt modelId="{4CC2833C-D7D4-4426-AB30-3E73B0E8AF9D}" type="parTrans" cxnId="{C86554CE-B88A-48DF-BB4B-E91DD6DB0671}">
      <dgm:prSet/>
      <dgm:spPr/>
      <dgm:t>
        <a:bodyPr/>
        <a:lstStyle/>
        <a:p>
          <a:endParaRPr lang="en-US"/>
        </a:p>
      </dgm:t>
    </dgm:pt>
    <dgm:pt modelId="{8FDA7EB4-461E-4921-9812-D2B8C0F2F4CA}" type="sibTrans" cxnId="{C86554CE-B88A-48DF-BB4B-E91DD6DB0671}">
      <dgm:prSet/>
      <dgm:spPr/>
      <dgm:t>
        <a:bodyPr/>
        <a:lstStyle/>
        <a:p>
          <a:endParaRPr lang="en-US"/>
        </a:p>
      </dgm:t>
    </dgm:pt>
    <dgm:pt modelId="{56777040-6923-4201-B570-16285C20DF29}">
      <dgm:prSet custT="1"/>
      <dgm:spPr/>
      <dgm:t>
        <a:bodyPr/>
        <a:lstStyle/>
        <a:p>
          <a:r>
            <a:rPr lang="en-ZA" sz="1800" dirty="0">
              <a:solidFill>
                <a:schemeClr val="tx2"/>
              </a:solidFill>
            </a:rPr>
            <a:t>Strengthen collaboration and integration between National Relief Instruments and Provincial and Local Government to enhance access to national and provincial relief funds by SMMEs and informal traders. </a:t>
          </a:r>
          <a:endParaRPr lang="en-US" sz="1800" dirty="0">
            <a:solidFill>
              <a:schemeClr val="tx2"/>
            </a:solidFill>
          </a:endParaRPr>
        </a:p>
      </dgm:t>
    </dgm:pt>
    <dgm:pt modelId="{959350A3-F744-432A-A1D5-7E3923986AAC}" type="parTrans" cxnId="{7DA383CF-576F-4C14-9768-0F4DAA68262D}">
      <dgm:prSet/>
      <dgm:spPr/>
      <dgm:t>
        <a:bodyPr/>
        <a:lstStyle/>
        <a:p>
          <a:endParaRPr lang="en-US"/>
        </a:p>
      </dgm:t>
    </dgm:pt>
    <dgm:pt modelId="{8CB6D61F-93A2-4BBF-8D92-F4DBCD1BCC06}" type="sibTrans" cxnId="{7DA383CF-576F-4C14-9768-0F4DAA68262D}">
      <dgm:prSet/>
      <dgm:spPr/>
      <dgm:t>
        <a:bodyPr/>
        <a:lstStyle/>
        <a:p>
          <a:endParaRPr lang="en-US"/>
        </a:p>
      </dgm:t>
    </dgm:pt>
    <dgm:pt modelId="{B145EC53-6E82-4956-861F-02357B2E487A}" type="pres">
      <dgm:prSet presAssocID="{CF7CAB0A-F469-4D11-8E89-7A811E85EC00}" presName="linear" presStyleCnt="0">
        <dgm:presLayoutVars>
          <dgm:animLvl val="lvl"/>
          <dgm:resizeHandles val="exact"/>
        </dgm:presLayoutVars>
      </dgm:prSet>
      <dgm:spPr/>
      <dgm:t>
        <a:bodyPr/>
        <a:lstStyle/>
        <a:p>
          <a:endParaRPr lang="en-ZA"/>
        </a:p>
      </dgm:t>
    </dgm:pt>
    <dgm:pt modelId="{7495E2FB-F7CE-488B-ACAD-EBBD921EFA28}" type="pres">
      <dgm:prSet presAssocID="{5E58255F-41AD-4FEA-B711-781418DD9C23}" presName="parentText" presStyleLbl="node1" presStyleIdx="0" presStyleCnt="2" custScaleY="11506" custLinFactNeighborX="556" custLinFactNeighborY="4494">
        <dgm:presLayoutVars>
          <dgm:chMax val="0"/>
          <dgm:bulletEnabled val="1"/>
        </dgm:presLayoutVars>
      </dgm:prSet>
      <dgm:spPr/>
      <dgm:t>
        <a:bodyPr/>
        <a:lstStyle/>
        <a:p>
          <a:endParaRPr lang="en-ZA"/>
        </a:p>
      </dgm:t>
    </dgm:pt>
    <dgm:pt modelId="{A25B5D84-8E87-4914-99BC-2426245BC282}" type="pres">
      <dgm:prSet presAssocID="{8FDA7EB4-461E-4921-9812-D2B8C0F2F4CA}" presName="spacer" presStyleCnt="0"/>
      <dgm:spPr/>
    </dgm:pt>
    <dgm:pt modelId="{8B6F4C30-91FC-44D6-977B-A8D1540AF51E}" type="pres">
      <dgm:prSet presAssocID="{56777040-6923-4201-B570-16285C20DF29}" presName="parentText" presStyleLbl="node1" presStyleIdx="1" presStyleCnt="2" custScaleY="11486" custLinFactNeighborY="-83775">
        <dgm:presLayoutVars>
          <dgm:chMax val="0"/>
          <dgm:bulletEnabled val="1"/>
        </dgm:presLayoutVars>
      </dgm:prSet>
      <dgm:spPr/>
      <dgm:t>
        <a:bodyPr/>
        <a:lstStyle/>
        <a:p>
          <a:endParaRPr lang="en-ZA"/>
        </a:p>
      </dgm:t>
    </dgm:pt>
  </dgm:ptLst>
  <dgm:cxnLst>
    <dgm:cxn modelId="{15B91F2A-FA0B-4560-B913-1A3A459F785A}" type="presOf" srcId="{5E58255F-41AD-4FEA-B711-781418DD9C23}" destId="{7495E2FB-F7CE-488B-ACAD-EBBD921EFA28}" srcOrd="0" destOrd="0" presId="urn:microsoft.com/office/officeart/2005/8/layout/vList2"/>
    <dgm:cxn modelId="{5BDA6FA0-AD64-49C4-AC0A-0ECC76F182D2}" type="presOf" srcId="{56777040-6923-4201-B570-16285C20DF29}" destId="{8B6F4C30-91FC-44D6-977B-A8D1540AF51E}" srcOrd="0" destOrd="0" presId="urn:microsoft.com/office/officeart/2005/8/layout/vList2"/>
    <dgm:cxn modelId="{938FDA4F-5F8A-4B27-9C4F-456480221477}" type="presOf" srcId="{CF7CAB0A-F469-4D11-8E89-7A811E85EC00}" destId="{B145EC53-6E82-4956-861F-02357B2E487A}" srcOrd="0" destOrd="0" presId="urn:microsoft.com/office/officeart/2005/8/layout/vList2"/>
    <dgm:cxn modelId="{C86554CE-B88A-48DF-BB4B-E91DD6DB0671}" srcId="{CF7CAB0A-F469-4D11-8E89-7A811E85EC00}" destId="{5E58255F-41AD-4FEA-B711-781418DD9C23}" srcOrd="0" destOrd="0" parTransId="{4CC2833C-D7D4-4426-AB30-3E73B0E8AF9D}" sibTransId="{8FDA7EB4-461E-4921-9812-D2B8C0F2F4CA}"/>
    <dgm:cxn modelId="{7DA383CF-576F-4C14-9768-0F4DAA68262D}" srcId="{CF7CAB0A-F469-4D11-8E89-7A811E85EC00}" destId="{56777040-6923-4201-B570-16285C20DF29}" srcOrd="1" destOrd="0" parTransId="{959350A3-F744-432A-A1D5-7E3923986AAC}" sibTransId="{8CB6D61F-93A2-4BBF-8D92-F4DBCD1BCC06}"/>
    <dgm:cxn modelId="{1F42DFD6-F0B7-434E-8995-6D7C3EDB9AA3}" type="presParOf" srcId="{B145EC53-6E82-4956-861F-02357B2E487A}" destId="{7495E2FB-F7CE-488B-ACAD-EBBD921EFA28}" srcOrd="0" destOrd="0" presId="urn:microsoft.com/office/officeart/2005/8/layout/vList2"/>
    <dgm:cxn modelId="{04373968-5F19-49A1-A40B-5236F639F1B7}" type="presParOf" srcId="{B145EC53-6E82-4956-861F-02357B2E487A}" destId="{A25B5D84-8E87-4914-99BC-2426245BC282}" srcOrd="1" destOrd="0" presId="urn:microsoft.com/office/officeart/2005/8/layout/vList2"/>
    <dgm:cxn modelId="{DB28AEDC-EE3A-4540-B80E-F7D71414895C}" type="presParOf" srcId="{B145EC53-6E82-4956-861F-02357B2E487A}" destId="{8B6F4C30-91FC-44D6-977B-A8D1540AF51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AB5627-6BBB-4125-A34F-3C4CE34042B9}" type="doc">
      <dgm:prSet loTypeId="urn:microsoft.com/office/officeart/2016/7/layout/HorizontalActionList" loCatId="List" qsTypeId="urn:microsoft.com/office/officeart/2005/8/quickstyle/simple1" qsCatId="simple" csTypeId="urn:microsoft.com/office/officeart/2005/8/colors/colorful5" csCatId="colorful" phldr="1"/>
      <dgm:spPr/>
      <dgm:t>
        <a:bodyPr/>
        <a:lstStyle/>
        <a:p>
          <a:endParaRPr lang="en-US"/>
        </a:p>
      </dgm:t>
    </dgm:pt>
    <dgm:pt modelId="{3D23712A-6A69-4E48-A5C2-8AA8EE102350}">
      <dgm:prSet custT="1"/>
      <dgm:spPr/>
      <dgm:t>
        <a:bodyPr/>
        <a:lstStyle/>
        <a:p>
          <a:r>
            <a:rPr lang="en-US" sz="2400" dirty="0"/>
            <a:t>Investor </a:t>
          </a:r>
          <a:r>
            <a:rPr lang="en-US" sz="2400" dirty="0" err="1"/>
            <a:t>Mobilisation</a:t>
          </a:r>
          <a:endParaRPr lang="en-US" sz="2400" dirty="0"/>
        </a:p>
      </dgm:t>
    </dgm:pt>
    <dgm:pt modelId="{64687C48-8035-4145-AC95-274F9938A889}" type="parTrans" cxnId="{F960B32A-3939-4195-9C49-F14054D80194}">
      <dgm:prSet/>
      <dgm:spPr/>
      <dgm:t>
        <a:bodyPr/>
        <a:lstStyle/>
        <a:p>
          <a:endParaRPr lang="en-US"/>
        </a:p>
      </dgm:t>
    </dgm:pt>
    <dgm:pt modelId="{F6D7B4CD-BFFC-4335-91CC-783699506AF4}" type="sibTrans" cxnId="{F960B32A-3939-4195-9C49-F14054D80194}">
      <dgm:prSet/>
      <dgm:spPr/>
      <dgm:t>
        <a:bodyPr/>
        <a:lstStyle/>
        <a:p>
          <a:endParaRPr lang="en-US"/>
        </a:p>
      </dgm:t>
    </dgm:pt>
    <dgm:pt modelId="{1117825E-C0D6-4E7F-B5D4-1613D02BFBF5}">
      <dgm:prSet custT="1"/>
      <dgm:spPr/>
      <dgm:t>
        <a:bodyPr/>
        <a:lstStyle/>
        <a:p>
          <a:r>
            <a:rPr lang="en-US" sz="2100" dirty="0"/>
            <a:t>Participate in National Investment Conference</a:t>
          </a:r>
        </a:p>
        <a:p>
          <a:r>
            <a:rPr lang="en-US" sz="2100" dirty="0"/>
            <a:t>Convene Provincial Investment Conference</a:t>
          </a:r>
        </a:p>
        <a:p>
          <a:r>
            <a:rPr lang="en-US" sz="2100" dirty="0"/>
            <a:t>Host Export Symposium</a:t>
          </a:r>
        </a:p>
      </dgm:t>
    </dgm:pt>
    <dgm:pt modelId="{C771D338-C024-4BB8-929C-20121E85B9B7}" type="parTrans" cxnId="{5E68FF2C-FF5D-4928-8EB7-F565297A5074}">
      <dgm:prSet/>
      <dgm:spPr/>
      <dgm:t>
        <a:bodyPr/>
        <a:lstStyle/>
        <a:p>
          <a:endParaRPr lang="en-US"/>
        </a:p>
      </dgm:t>
    </dgm:pt>
    <dgm:pt modelId="{C951500B-BFCE-4FB9-A2AB-3F62FCD4D1A5}" type="sibTrans" cxnId="{5E68FF2C-FF5D-4928-8EB7-F565297A5074}">
      <dgm:prSet/>
      <dgm:spPr/>
      <dgm:t>
        <a:bodyPr/>
        <a:lstStyle/>
        <a:p>
          <a:endParaRPr lang="en-US"/>
        </a:p>
      </dgm:t>
    </dgm:pt>
    <dgm:pt modelId="{A39D9973-35C9-4467-8576-9F4FB7B3E3F1}">
      <dgm:prSet custT="1"/>
      <dgm:spPr/>
      <dgm:t>
        <a:bodyPr/>
        <a:lstStyle/>
        <a:p>
          <a:r>
            <a:rPr lang="en-US" sz="2400" dirty="0"/>
            <a:t>Leverage Private Capital</a:t>
          </a:r>
        </a:p>
      </dgm:t>
    </dgm:pt>
    <dgm:pt modelId="{276516D2-5F31-4628-9512-F24D6D64D0EE}" type="parTrans" cxnId="{95C219FC-6E07-43BF-B28F-B3306D0FB7E2}">
      <dgm:prSet/>
      <dgm:spPr/>
      <dgm:t>
        <a:bodyPr/>
        <a:lstStyle/>
        <a:p>
          <a:endParaRPr lang="en-US"/>
        </a:p>
      </dgm:t>
    </dgm:pt>
    <dgm:pt modelId="{125AE883-9A5A-4DC0-82DA-4F59CED5161C}" type="sibTrans" cxnId="{95C219FC-6E07-43BF-B28F-B3306D0FB7E2}">
      <dgm:prSet/>
      <dgm:spPr/>
      <dgm:t>
        <a:bodyPr/>
        <a:lstStyle/>
        <a:p>
          <a:endParaRPr lang="en-US"/>
        </a:p>
      </dgm:t>
    </dgm:pt>
    <dgm:pt modelId="{AFA431D7-77E9-439A-885F-DFC39FB2AF40}">
      <dgm:prSet custT="1"/>
      <dgm:spPr/>
      <dgm:t>
        <a:bodyPr/>
        <a:lstStyle/>
        <a:p>
          <a:r>
            <a:rPr lang="en-US" sz="2100" dirty="0"/>
            <a:t>Create Provincial Sovereign Wealth Fund</a:t>
          </a:r>
        </a:p>
      </dgm:t>
    </dgm:pt>
    <dgm:pt modelId="{8367E1C3-26EB-47D9-AC4B-79FBC403B6E0}" type="parTrans" cxnId="{CAAAFD05-0A48-470E-896D-A86B211F2C1C}">
      <dgm:prSet/>
      <dgm:spPr/>
      <dgm:t>
        <a:bodyPr/>
        <a:lstStyle/>
        <a:p>
          <a:endParaRPr lang="en-US"/>
        </a:p>
      </dgm:t>
    </dgm:pt>
    <dgm:pt modelId="{76A9EA89-9A0A-49E8-98D0-981C457A3F8D}" type="sibTrans" cxnId="{CAAAFD05-0A48-470E-896D-A86B211F2C1C}">
      <dgm:prSet/>
      <dgm:spPr/>
      <dgm:t>
        <a:bodyPr/>
        <a:lstStyle/>
        <a:p>
          <a:endParaRPr lang="en-US"/>
        </a:p>
      </dgm:t>
    </dgm:pt>
    <dgm:pt modelId="{1E7127F9-EA32-4DB1-B76E-AF01E6C4200C}">
      <dgm:prSet custT="1"/>
      <dgm:spPr/>
      <dgm:t>
        <a:bodyPr/>
        <a:lstStyle/>
        <a:p>
          <a:r>
            <a:rPr lang="en-US" sz="2000" dirty="0">
              <a:solidFill>
                <a:schemeClr val="tx2"/>
              </a:solidFill>
            </a:rPr>
            <a:t>Development Finance &amp; Business Support</a:t>
          </a:r>
        </a:p>
      </dgm:t>
    </dgm:pt>
    <dgm:pt modelId="{F6FD3524-2DE2-48B0-9EA1-474959265998}" type="parTrans" cxnId="{BE152DF8-A8CC-42C8-8205-4D751D0E81A4}">
      <dgm:prSet/>
      <dgm:spPr/>
      <dgm:t>
        <a:bodyPr/>
        <a:lstStyle/>
        <a:p>
          <a:endParaRPr lang="en-US"/>
        </a:p>
      </dgm:t>
    </dgm:pt>
    <dgm:pt modelId="{F3386655-8924-41C8-85A7-7A880EE7AE6E}" type="sibTrans" cxnId="{BE152DF8-A8CC-42C8-8205-4D751D0E81A4}">
      <dgm:prSet/>
      <dgm:spPr/>
      <dgm:t>
        <a:bodyPr/>
        <a:lstStyle/>
        <a:p>
          <a:endParaRPr lang="en-US"/>
        </a:p>
      </dgm:t>
    </dgm:pt>
    <dgm:pt modelId="{8D1F9342-8A7C-4B20-A7C6-C2D918E1D59A}">
      <dgm:prSet custT="1"/>
      <dgm:spPr/>
      <dgm:t>
        <a:bodyPr/>
        <a:lstStyle/>
        <a:p>
          <a:r>
            <a:rPr lang="en-US" sz="2100" dirty="0"/>
            <a:t>Provide fiscal stimulus through the following instruments: </a:t>
          </a:r>
        </a:p>
      </dgm:t>
    </dgm:pt>
    <dgm:pt modelId="{55AD75C7-21A6-433C-8A05-0B98DF2FEAE6}" type="parTrans" cxnId="{0D73DB25-9313-4BBF-A196-A17EF5D80C74}">
      <dgm:prSet/>
      <dgm:spPr/>
      <dgm:t>
        <a:bodyPr/>
        <a:lstStyle/>
        <a:p>
          <a:endParaRPr lang="en-US"/>
        </a:p>
      </dgm:t>
    </dgm:pt>
    <dgm:pt modelId="{42B0C5B2-F57D-4E44-8FAD-D5F9245ACCE8}" type="sibTrans" cxnId="{0D73DB25-9313-4BBF-A196-A17EF5D80C74}">
      <dgm:prSet/>
      <dgm:spPr/>
      <dgm:t>
        <a:bodyPr/>
        <a:lstStyle/>
        <a:p>
          <a:endParaRPr lang="en-US"/>
        </a:p>
      </dgm:t>
    </dgm:pt>
    <dgm:pt modelId="{99255071-B51F-4B0E-B548-FD22F8A2E07B}">
      <dgm:prSet custT="1"/>
      <dgm:spPr/>
      <dgm:t>
        <a:bodyPr/>
        <a:lstStyle/>
        <a:p>
          <a:r>
            <a:rPr lang="en-US" sz="1600" dirty="0"/>
            <a:t>Jobs Stimulus Fund, </a:t>
          </a:r>
        </a:p>
      </dgm:t>
    </dgm:pt>
    <dgm:pt modelId="{14CF42B5-02E2-4D7C-BC79-42F37C9A2442}" type="parTrans" cxnId="{EE38EBF4-D23D-43FE-8EE4-1E4D4649282C}">
      <dgm:prSet/>
      <dgm:spPr/>
      <dgm:t>
        <a:bodyPr/>
        <a:lstStyle/>
        <a:p>
          <a:endParaRPr lang="en-US"/>
        </a:p>
      </dgm:t>
    </dgm:pt>
    <dgm:pt modelId="{F9FC716C-6725-4A4F-B69E-FD4B8FDE971D}" type="sibTrans" cxnId="{EE38EBF4-D23D-43FE-8EE4-1E4D4649282C}">
      <dgm:prSet/>
      <dgm:spPr/>
      <dgm:t>
        <a:bodyPr/>
        <a:lstStyle/>
        <a:p>
          <a:endParaRPr lang="en-US"/>
        </a:p>
      </dgm:t>
    </dgm:pt>
    <dgm:pt modelId="{16A4E13E-5360-4F6C-8E23-A3EA988ADE47}">
      <dgm:prSet custT="1"/>
      <dgm:spPr/>
      <dgm:t>
        <a:bodyPr/>
        <a:lstStyle/>
        <a:p>
          <a:r>
            <a:rPr lang="en-US" sz="1600" dirty="0"/>
            <a:t>LRED Fund, </a:t>
          </a:r>
        </a:p>
      </dgm:t>
    </dgm:pt>
    <dgm:pt modelId="{999E3F27-EC3E-41F1-A961-6676DBA10C3E}" type="parTrans" cxnId="{65ADCE9F-2AC1-425B-BFFA-CC03DEB35A43}">
      <dgm:prSet/>
      <dgm:spPr/>
      <dgm:t>
        <a:bodyPr/>
        <a:lstStyle/>
        <a:p>
          <a:endParaRPr lang="en-US"/>
        </a:p>
      </dgm:t>
    </dgm:pt>
    <dgm:pt modelId="{1F4F982B-E9BD-498A-A08F-A00890C04D5A}" type="sibTrans" cxnId="{65ADCE9F-2AC1-425B-BFFA-CC03DEB35A43}">
      <dgm:prSet/>
      <dgm:spPr/>
      <dgm:t>
        <a:bodyPr/>
        <a:lstStyle/>
        <a:p>
          <a:endParaRPr lang="en-US"/>
        </a:p>
      </dgm:t>
    </dgm:pt>
    <dgm:pt modelId="{0B029276-3EB9-4951-A069-7E0FEF6BE7B4}">
      <dgm:prSet custT="1"/>
      <dgm:spPr/>
      <dgm:t>
        <a:bodyPr/>
        <a:lstStyle/>
        <a:p>
          <a:r>
            <a:rPr lang="en-US" sz="1600" dirty="0" err="1"/>
            <a:t>Isiqalo</a:t>
          </a:r>
          <a:r>
            <a:rPr lang="en-US" sz="1600" dirty="0"/>
            <a:t> Youth Fund, </a:t>
          </a:r>
        </a:p>
      </dgm:t>
    </dgm:pt>
    <dgm:pt modelId="{64959005-D98C-4AD7-B400-D3C8F25C34C6}" type="parTrans" cxnId="{682708BB-CE70-49D2-8D6D-487EF0F5FA72}">
      <dgm:prSet/>
      <dgm:spPr/>
      <dgm:t>
        <a:bodyPr/>
        <a:lstStyle/>
        <a:p>
          <a:endParaRPr lang="en-US"/>
        </a:p>
      </dgm:t>
    </dgm:pt>
    <dgm:pt modelId="{F3F888E5-22DA-4C7B-A4F6-0CB92382D024}" type="sibTrans" cxnId="{682708BB-CE70-49D2-8D6D-487EF0F5FA72}">
      <dgm:prSet/>
      <dgm:spPr/>
      <dgm:t>
        <a:bodyPr/>
        <a:lstStyle/>
        <a:p>
          <a:endParaRPr lang="en-US"/>
        </a:p>
      </dgm:t>
    </dgm:pt>
    <dgm:pt modelId="{DCF6FFE5-0346-4FB1-B931-A267867758D4}">
      <dgm:prSet custT="1"/>
      <dgm:spPr/>
      <dgm:t>
        <a:bodyPr/>
        <a:lstStyle/>
        <a:p>
          <a:r>
            <a:rPr lang="en-US" sz="1600" dirty="0" err="1"/>
            <a:t>Imvaba</a:t>
          </a:r>
          <a:r>
            <a:rPr lang="en-US" sz="1600" dirty="0"/>
            <a:t> Fund</a:t>
          </a:r>
        </a:p>
      </dgm:t>
    </dgm:pt>
    <dgm:pt modelId="{342E8682-2256-4FF3-AAF5-5F9CC065BA83}" type="parTrans" cxnId="{2F61F6EB-0AC4-4557-84C0-47CF75C175FC}">
      <dgm:prSet/>
      <dgm:spPr/>
      <dgm:t>
        <a:bodyPr/>
        <a:lstStyle/>
        <a:p>
          <a:endParaRPr lang="en-US"/>
        </a:p>
      </dgm:t>
    </dgm:pt>
    <dgm:pt modelId="{8A410771-D759-4AD6-A029-AC56CA9EF001}" type="sibTrans" cxnId="{2F61F6EB-0AC4-4557-84C0-47CF75C175FC}">
      <dgm:prSet/>
      <dgm:spPr/>
      <dgm:t>
        <a:bodyPr/>
        <a:lstStyle/>
        <a:p>
          <a:endParaRPr lang="en-US"/>
        </a:p>
      </dgm:t>
    </dgm:pt>
    <dgm:pt modelId="{3440926A-95ED-4BA8-9BF3-C8DF2D9287ED}">
      <dgm:prSet custT="1"/>
      <dgm:spPr/>
      <dgm:t>
        <a:bodyPr/>
        <a:lstStyle/>
        <a:p>
          <a:r>
            <a:rPr lang="en-US" sz="1600" dirty="0"/>
            <a:t>Economic Stimulus Fund</a:t>
          </a:r>
        </a:p>
      </dgm:t>
    </dgm:pt>
    <dgm:pt modelId="{0F6024B5-BBF6-4302-9065-2E58EC272322}" type="parTrans" cxnId="{E7463719-7FD1-48B6-83AE-3DF1693F3AAC}">
      <dgm:prSet/>
      <dgm:spPr/>
      <dgm:t>
        <a:bodyPr/>
        <a:lstStyle/>
        <a:p>
          <a:endParaRPr lang="en-US"/>
        </a:p>
      </dgm:t>
    </dgm:pt>
    <dgm:pt modelId="{1D62933D-2BA9-4606-B35D-DCC6E7CC9F0E}" type="sibTrans" cxnId="{E7463719-7FD1-48B6-83AE-3DF1693F3AAC}">
      <dgm:prSet/>
      <dgm:spPr/>
      <dgm:t>
        <a:bodyPr/>
        <a:lstStyle/>
        <a:p>
          <a:endParaRPr lang="en-US"/>
        </a:p>
      </dgm:t>
    </dgm:pt>
    <dgm:pt modelId="{A007A754-E555-4258-95E5-F560E7BF3AFC}" type="pres">
      <dgm:prSet presAssocID="{7EAB5627-6BBB-4125-A34F-3C4CE34042B9}" presName="Name0" presStyleCnt="0">
        <dgm:presLayoutVars>
          <dgm:dir/>
          <dgm:animLvl val="lvl"/>
          <dgm:resizeHandles val="exact"/>
        </dgm:presLayoutVars>
      </dgm:prSet>
      <dgm:spPr/>
      <dgm:t>
        <a:bodyPr/>
        <a:lstStyle/>
        <a:p>
          <a:endParaRPr lang="en-ZA"/>
        </a:p>
      </dgm:t>
    </dgm:pt>
    <dgm:pt modelId="{4A3DAA96-0518-45EF-911C-5D5F80E8B112}" type="pres">
      <dgm:prSet presAssocID="{3D23712A-6A69-4E48-A5C2-8AA8EE102350}" presName="composite" presStyleCnt="0"/>
      <dgm:spPr/>
    </dgm:pt>
    <dgm:pt modelId="{F69087A5-3848-49D4-8351-C775E8F665FE}" type="pres">
      <dgm:prSet presAssocID="{3D23712A-6A69-4E48-A5C2-8AA8EE102350}" presName="parTx" presStyleLbl="alignNode1" presStyleIdx="0" presStyleCnt="3">
        <dgm:presLayoutVars>
          <dgm:chMax val="0"/>
          <dgm:chPref val="0"/>
        </dgm:presLayoutVars>
      </dgm:prSet>
      <dgm:spPr/>
      <dgm:t>
        <a:bodyPr/>
        <a:lstStyle/>
        <a:p>
          <a:endParaRPr lang="en-ZA"/>
        </a:p>
      </dgm:t>
    </dgm:pt>
    <dgm:pt modelId="{73D32224-E3B5-4D1B-8E0B-AFCD6650B15F}" type="pres">
      <dgm:prSet presAssocID="{3D23712A-6A69-4E48-A5C2-8AA8EE102350}" presName="desTx" presStyleLbl="alignAccFollowNode1" presStyleIdx="0" presStyleCnt="3">
        <dgm:presLayoutVars/>
      </dgm:prSet>
      <dgm:spPr/>
      <dgm:t>
        <a:bodyPr/>
        <a:lstStyle/>
        <a:p>
          <a:endParaRPr lang="en-ZA"/>
        </a:p>
      </dgm:t>
    </dgm:pt>
    <dgm:pt modelId="{0806E6C8-B630-4F15-9FD2-9F86D8694635}" type="pres">
      <dgm:prSet presAssocID="{F6D7B4CD-BFFC-4335-91CC-783699506AF4}" presName="space" presStyleCnt="0"/>
      <dgm:spPr/>
    </dgm:pt>
    <dgm:pt modelId="{7AB1621F-D786-4853-8A1D-10BD402FD559}" type="pres">
      <dgm:prSet presAssocID="{A39D9973-35C9-4467-8576-9F4FB7B3E3F1}" presName="composite" presStyleCnt="0"/>
      <dgm:spPr/>
    </dgm:pt>
    <dgm:pt modelId="{A4203A34-6EBD-4206-AD2D-241632DA8301}" type="pres">
      <dgm:prSet presAssocID="{A39D9973-35C9-4467-8576-9F4FB7B3E3F1}" presName="parTx" presStyleLbl="alignNode1" presStyleIdx="1" presStyleCnt="3">
        <dgm:presLayoutVars>
          <dgm:chMax val="0"/>
          <dgm:chPref val="0"/>
        </dgm:presLayoutVars>
      </dgm:prSet>
      <dgm:spPr/>
      <dgm:t>
        <a:bodyPr/>
        <a:lstStyle/>
        <a:p>
          <a:endParaRPr lang="en-ZA"/>
        </a:p>
      </dgm:t>
    </dgm:pt>
    <dgm:pt modelId="{67036162-133F-48A9-A11F-0824469A84EE}" type="pres">
      <dgm:prSet presAssocID="{A39D9973-35C9-4467-8576-9F4FB7B3E3F1}" presName="desTx" presStyleLbl="alignAccFollowNode1" presStyleIdx="1" presStyleCnt="3" custLinFactNeighborX="118" custLinFactNeighborY="623">
        <dgm:presLayoutVars/>
      </dgm:prSet>
      <dgm:spPr/>
      <dgm:t>
        <a:bodyPr/>
        <a:lstStyle/>
        <a:p>
          <a:endParaRPr lang="en-ZA"/>
        </a:p>
      </dgm:t>
    </dgm:pt>
    <dgm:pt modelId="{75232F96-714C-4066-AA4B-B80CC758A78F}" type="pres">
      <dgm:prSet presAssocID="{125AE883-9A5A-4DC0-82DA-4F59CED5161C}" presName="space" presStyleCnt="0"/>
      <dgm:spPr/>
    </dgm:pt>
    <dgm:pt modelId="{26841E0D-32C9-4990-A739-B0E040CD48BB}" type="pres">
      <dgm:prSet presAssocID="{1E7127F9-EA32-4DB1-B76E-AF01E6C4200C}" presName="composite" presStyleCnt="0"/>
      <dgm:spPr/>
    </dgm:pt>
    <dgm:pt modelId="{24F825E5-FDC2-4713-94D5-260756DBF819}" type="pres">
      <dgm:prSet presAssocID="{1E7127F9-EA32-4DB1-B76E-AF01E6C4200C}" presName="parTx" presStyleLbl="alignNode1" presStyleIdx="2" presStyleCnt="3" custScaleY="119944">
        <dgm:presLayoutVars>
          <dgm:chMax val="0"/>
          <dgm:chPref val="0"/>
        </dgm:presLayoutVars>
      </dgm:prSet>
      <dgm:spPr/>
      <dgm:t>
        <a:bodyPr/>
        <a:lstStyle/>
        <a:p>
          <a:endParaRPr lang="en-ZA"/>
        </a:p>
      </dgm:t>
    </dgm:pt>
    <dgm:pt modelId="{13AD7F3E-78F0-4F06-BBFF-B84E4D5A79D1}" type="pres">
      <dgm:prSet presAssocID="{1E7127F9-EA32-4DB1-B76E-AF01E6C4200C}" presName="desTx" presStyleLbl="alignAccFollowNode1" presStyleIdx="2" presStyleCnt="3">
        <dgm:presLayoutVars/>
      </dgm:prSet>
      <dgm:spPr/>
      <dgm:t>
        <a:bodyPr/>
        <a:lstStyle/>
        <a:p>
          <a:endParaRPr lang="en-ZA"/>
        </a:p>
      </dgm:t>
    </dgm:pt>
  </dgm:ptLst>
  <dgm:cxnLst>
    <dgm:cxn modelId="{95C219FC-6E07-43BF-B28F-B3306D0FB7E2}" srcId="{7EAB5627-6BBB-4125-A34F-3C4CE34042B9}" destId="{A39D9973-35C9-4467-8576-9F4FB7B3E3F1}" srcOrd="1" destOrd="0" parTransId="{276516D2-5F31-4628-9512-F24D6D64D0EE}" sibTransId="{125AE883-9A5A-4DC0-82DA-4F59CED5161C}"/>
    <dgm:cxn modelId="{0C00F372-D106-4DCB-9153-F33E7A321C60}" type="presOf" srcId="{1117825E-C0D6-4E7F-B5D4-1613D02BFBF5}" destId="{73D32224-E3B5-4D1B-8E0B-AFCD6650B15F}" srcOrd="0" destOrd="0" presId="urn:microsoft.com/office/officeart/2016/7/layout/HorizontalActionList"/>
    <dgm:cxn modelId="{174C3B07-40F8-4080-A4DF-BA35951353B6}" type="presOf" srcId="{AFA431D7-77E9-439A-885F-DFC39FB2AF40}" destId="{67036162-133F-48A9-A11F-0824469A84EE}" srcOrd="0" destOrd="0" presId="urn:microsoft.com/office/officeart/2016/7/layout/HorizontalActionList"/>
    <dgm:cxn modelId="{F960B32A-3939-4195-9C49-F14054D80194}" srcId="{7EAB5627-6BBB-4125-A34F-3C4CE34042B9}" destId="{3D23712A-6A69-4E48-A5C2-8AA8EE102350}" srcOrd="0" destOrd="0" parTransId="{64687C48-8035-4145-AC95-274F9938A889}" sibTransId="{F6D7B4CD-BFFC-4335-91CC-783699506AF4}"/>
    <dgm:cxn modelId="{682708BB-CE70-49D2-8D6D-487EF0F5FA72}" srcId="{8D1F9342-8A7C-4B20-A7C6-C2D918E1D59A}" destId="{0B029276-3EB9-4951-A069-7E0FEF6BE7B4}" srcOrd="2" destOrd="0" parTransId="{64959005-D98C-4AD7-B400-D3C8F25C34C6}" sibTransId="{F3F888E5-22DA-4C7B-A4F6-0CB92382D024}"/>
    <dgm:cxn modelId="{BE152DF8-A8CC-42C8-8205-4D751D0E81A4}" srcId="{7EAB5627-6BBB-4125-A34F-3C4CE34042B9}" destId="{1E7127F9-EA32-4DB1-B76E-AF01E6C4200C}" srcOrd="2" destOrd="0" parTransId="{F6FD3524-2DE2-48B0-9EA1-474959265998}" sibTransId="{F3386655-8924-41C8-85A7-7A880EE7AE6E}"/>
    <dgm:cxn modelId="{2F61F6EB-0AC4-4557-84C0-47CF75C175FC}" srcId="{8D1F9342-8A7C-4B20-A7C6-C2D918E1D59A}" destId="{DCF6FFE5-0346-4FB1-B931-A267867758D4}" srcOrd="3" destOrd="0" parTransId="{342E8682-2256-4FF3-AAF5-5F9CC065BA83}" sibTransId="{8A410771-D759-4AD6-A029-AC56CA9EF001}"/>
    <dgm:cxn modelId="{5E68FF2C-FF5D-4928-8EB7-F565297A5074}" srcId="{3D23712A-6A69-4E48-A5C2-8AA8EE102350}" destId="{1117825E-C0D6-4E7F-B5D4-1613D02BFBF5}" srcOrd="0" destOrd="0" parTransId="{C771D338-C024-4BB8-929C-20121E85B9B7}" sibTransId="{C951500B-BFCE-4FB9-A2AB-3F62FCD4D1A5}"/>
    <dgm:cxn modelId="{ABB9F236-D4A1-403A-A2C8-2A5AE39A1DBB}" type="presOf" srcId="{0B029276-3EB9-4951-A069-7E0FEF6BE7B4}" destId="{13AD7F3E-78F0-4F06-BBFF-B84E4D5A79D1}" srcOrd="0" destOrd="3" presId="urn:microsoft.com/office/officeart/2016/7/layout/HorizontalActionList"/>
    <dgm:cxn modelId="{F427EC07-B94A-4B3D-B1D3-20DF94DEE27E}" type="presOf" srcId="{8D1F9342-8A7C-4B20-A7C6-C2D918E1D59A}" destId="{13AD7F3E-78F0-4F06-BBFF-B84E4D5A79D1}" srcOrd="0" destOrd="0" presId="urn:microsoft.com/office/officeart/2016/7/layout/HorizontalActionList"/>
    <dgm:cxn modelId="{65ADCE9F-2AC1-425B-BFFA-CC03DEB35A43}" srcId="{8D1F9342-8A7C-4B20-A7C6-C2D918E1D59A}" destId="{16A4E13E-5360-4F6C-8E23-A3EA988ADE47}" srcOrd="1" destOrd="0" parTransId="{999E3F27-EC3E-41F1-A961-6676DBA10C3E}" sibTransId="{1F4F982B-E9BD-498A-A08F-A00890C04D5A}"/>
    <dgm:cxn modelId="{97F267A6-A47B-422F-A5AC-E403F2748C89}" type="presOf" srcId="{99255071-B51F-4B0E-B548-FD22F8A2E07B}" destId="{13AD7F3E-78F0-4F06-BBFF-B84E4D5A79D1}" srcOrd="0" destOrd="1" presId="urn:microsoft.com/office/officeart/2016/7/layout/HorizontalActionList"/>
    <dgm:cxn modelId="{E7463719-7FD1-48B6-83AE-3DF1693F3AAC}" srcId="{8D1F9342-8A7C-4B20-A7C6-C2D918E1D59A}" destId="{3440926A-95ED-4BA8-9BF3-C8DF2D9287ED}" srcOrd="4" destOrd="0" parTransId="{0F6024B5-BBF6-4302-9065-2E58EC272322}" sibTransId="{1D62933D-2BA9-4606-B35D-DCC6E7CC9F0E}"/>
    <dgm:cxn modelId="{9AAF34E6-F6EE-46EC-9E32-1DF1E88FCAB5}" type="presOf" srcId="{16A4E13E-5360-4F6C-8E23-A3EA988ADE47}" destId="{13AD7F3E-78F0-4F06-BBFF-B84E4D5A79D1}" srcOrd="0" destOrd="2" presId="urn:microsoft.com/office/officeart/2016/7/layout/HorizontalActionList"/>
    <dgm:cxn modelId="{CAAAFD05-0A48-470E-896D-A86B211F2C1C}" srcId="{A39D9973-35C9-4467-8576-9F4FB7B3E3F1}" destId="{AFA431D7-77E9-439A-885F-DFC39FB2AF40}" srcOrd="0" destOrd="0" parTransId="{8367E1C3-26EB-47D9-AC4B-79FBC403B6E0}" sibTransId="{76A9EA89-9A0A-49E8-98D0-981C457A3F8D}"/>
    <dgm:cxn modelId="{B671F10A-0970-4FE7-BD08-275504711814}" type="presOf" srcId="{A39D9973-35C9-4467-8576-9F4FB7B3E3F1}" destId="{A4203A34-6EBD-4206-AD2D-241632DA8301}" srcOrd="0" destOrd="0" presId="urn:microsoft.com/office/officeart/2016/7/layout/HorizontalActionList"/>
    <dgm:cxn modelId="{EE38EBF4-D23D-43FE-8EE4-1E4D4649282C}" srcId="{8D1F9342-8A7C-4B20-A7C6-C2D918E1D59A}" destId="{99255071-B51F-4B0E-B548-FD22F8A2E07B}" srcOrd="0" destOrd="0" parTransId="{14CF42B5-02E2-4D7C-BC79-42F37C9A2442}" sibTransId="{F9FC716C-6725-4A4F-B69E-FD4B8FDE971D}"/>
    <dgm:cxn modelId="{140E4F7D-485C-4E27-B6EB-ED49EDB964B4}" type="presOf" srcId="{3440926A-95ED-4BA8-9BF3-C8DF2D9287ED}" destId="{13AD7F3E-78F0-4F06-BBFF-B84E4D5A79D1}" srcOrd="0" destOrd="5" presId="urn:microsoft.com/office/officeart/2016/7/layout/HorizontalActionList"/>
    <dgm:cxn modelId="{08DD4BE1-317A-4B1D-8481-025F8B883FC9}" type="presOf" srcId="{7EAB5627-6BBB-4125-A34F-3C4CE34042B9}" destId="{A007A754-E555-4258-95E5-F560E7BF3AFC}" srcOrd="0" destOrd="0" presId="urn:microsoft.com/office/officeart/2016/7/layout/HorizontalActionList"/>
    <dgm:cxn modelId="{6D66CC06-3099-471B-AA53-4F3227263954}" type="presOf" srcId="{1E7127F9-EA32-4DB1-B76E-AF01E6C4200C}" destId="{24F825E5-FDC2-4713-94D5-260756DBF819}" srcOrd="0" destOrd="0" presId="urn:microsoft.com/office/officeart/2016/7/layout/HorizontalActionList"/>
    <dgm:cxn modelId="{C2AF220E-9AB6-42EA-9B62-FFE4F083D9D1}" type="presOf" srcId="{DCF6FFE5-0346-4FB1-B931-A267867758D4}" destId="{13AD7F3E-78F0-4F06-BBFF-B84E4D5A79D1}" srcOrd="0" destOrd="4" presId="urn:microsoft.com/office/officeart/2016/7/layout/HorizontalActionList"/>
    <dgm:cxn modelId="{0D73DB25-9313-4BBF-A196-A17EF5D80C74}" srcId="{1E7127F9-EA32-4DB1-B76E-AF01E6C4200C}" destId="{8D1F9342-8A7C-4B20-A7C6-C2D918E1D59A}" srcOrd="0" destOrd="0" parTransId="{55AD75C7-21A6-433C-8A05-0B98DF2FEAE6}" sibTransId="{42B0C5B2-F57D-4E44-8FAD-D5F9245ACCE8}"/>
    <dgm:cxn modelId="{98A7EEF9-1D88-4F0D-A034-8CA8F37BD734}" type="presOf" srcId="{3D23712A-6A69-4E48-A5C2-8AA8EE102350}" destId="{F69087A5-3848-49D4-8351-C775E8F665FE}" srcOrd="0" destOrd="0" presId="urn:microsoft.com/office/officeart/2016/7/layout/HorizontalActionList"/>
    <dgm:cxn modelId="{DD6E80C1-16DB-48EB-A84E-F9B10D134CB8}" type="presParOf" srcId="{A007A754-E555-4258-95E5-F560E7BF3AFC}" destId="{4A3DAA96-0518-45EF-911C-5D5F80E8B112}" srcOrd="0" destOrd="0" presId="urn:microsoft.com/office/officeart/2016/7/layout/HorizontalActionList"/>
    <dgm:cxn modelId="{D5F75292-2889-4DEC-938C-25FC0089D47D}" type="presParOf" srcId="{4A3DAA96-0518-45EF-911C-5D5F80E8B112}" destId="{F69087A5-3848-49D4-8351-C775E8F665FE}" srcOrd="0" destOrd="0" presId="urn:microsoft.com/office/officeart/2016/7/layout/HorizontalActionList"/>
    <dgm:cxn modelId="{6EACD42C-0EEC-423D-BBB7-2CFCA8F0E9F8}" type="presParOf" srcId="{4A3DAA96-0518-45EF-911C-5D5F80E8B112}" destId="{73D32224-E3B5-4D1B-8E0B-AFCD6650B15F}" srcOrd="1" destOrd="0" presId="urn:microsoft.com/office/officeart/2016/7/layout/HorizontalActionList"/>
    <dgm:cxn modelId="{2503E767-90EB-4CE6-BF64-0A02608D0D37}" type="presParOf" srcId="{A007A754-E555-4258-95E5-F560E7BF3AFC}" destId="{0806E6C8-B630-4F15-9FD2-9F86D8694635}" srcOrd="1" destOrd="0" presId="urn:microsoft.com/office/officeart/2016/7/layout/HorizontalActionList"/>
    <dgm:cxn modelId="{3F8E34EC-243D-42FC-8219-358A386B1409}" type="presParOf" srcId="{A007A754-E555-4258-95E5-F560E7BF3AFC}" destId="{7AB1621F-D786-4853-8A1D-10BD402FD559}" srcOrd="2" destOrd="0" presId="urn:microsoft.com/office/officeart/2016/7/layout/HorizontalActionList"/>
    <dgm:cxn modelId="{F54417D0-2C48-41CF-96C9-2E6BBE203550}" type="presParOf" srcId="{7AB1621F-D786-4853-8A1D-10BD402FD559}" destId="{A4203A34-6EBD-4206-AD2D-241632DA8301}" srcOrd="0" destOrd="0" presId="urn:microsoft.com/office/officeart/2016/7/layout/HorizontalActionList"/>
    <dgm:cxn modelId="{D7522E06-0EDC-4729-92CD-ADB69A67C029}" type="presParOf" srcId="{7AB1621F-D786-4853-8A1D-10BD402FD559}" destId="{67036162-133F-48A9-A11F-0824469A84EE}" srcOrd="1" destOrd="0" presId="urn:microsoft.com/office/officeart/2016/7/layout/HorizontalActionList"/>
    <dgm:cxn modelId="{E42975A9-A009-45FE-920E-8DC7B119A33A}" type="presParOf" srcId="{A007A754-E555-4258-95E5-F560E7BF3AFC}" destId="{75232F96-714C-4066-AA4B-B80CC758A78F}" srcOrd="3" destOrd="0" presId="urn:microsoft.com/office/officeart/2016/7/layout/HorizontalActionList"/>
    <dgm:cxn modelId="{352038FC-9021-44CB-B81A-14D269288DB0}" type="presParOf" srcId="{A007A754-E555-4258-95E5-F560E7BF3AFC}" destId="{26841E0D-32C9-4990-A739-B0E040CD48BB}" srcOrd="4" destOrd="0" presId="urn:microsoft.com/office/officeart/2016/7/layout/HorizontalActionList"/>
    <dgm:cxn modelId="{EE310375-C47A-494C-9E3F-8CAB506AB352}" type="presParOf" srcId="{26841E0D-32C9-4990-A739-B0E040CD48BB}" destId="{24F825E5-FDC2-4713-94D5-260756DBF819}" srcOrd="0" destOrd="0" presId="urn:microsoft.com/office/officeart/2016/7/layout/HorizontalActionList"/>
    <dgm:cxn modelId="{DCC52E59-5FAB-40FF-9FB2-B1C9FD4EF0EB}" type="presParOf" srcId="{26841E0D-32C9-4990-A739-B0E040CD48BB}" destId="{13AD7F3E-78F0-4F06-BBFF-B84E4D5A79D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3B335-EE7D-40EC-8B82-4ADA3B15D090}" type="datetimeFigureOut">
              <a:rPr lang="en-ZA" smtClean="0"/>
              <a:t>24/03/2021</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96E1C-0BAF-4F18-AA9D-53B9364DABA6}" type="slidenum">
              <a:rPr lang="en-ZA" smtClean="0"/>
              <a:t>‹#›</a:t>
            </a:fld>
            <a:endParaRPr lang="en-ZA" dirty="0"/>
          </a:p>
        </p:txBody>
      </p:sp>
    </p:spTree>
    <p:extLst>
      <p:ext uri="{BB962C8B-B14F-4D97-AF65-F5344CB8AC3E}">
        <p14:creationId xmlns:p14="http://schemas.microsoft.com/office/powerpoint/2010/main" val="135583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Manufacturing driven by Food &amp; Beverages, Auto sector &amp; Steel (Nationally). Province strong on Food and Auto</a:t>
            </a:r>
            <a:endParaRPr lang="en-ZA" dirty="0"/>
          </a:p>
        </p:txBody>
      </p:sp>
      <p:sp>
        <p:nvSpPr>
          <p:cNvPr id="4" name="Slide Number Placeholder 3"/>
          <p:cNvSpPr>
            <a:spLocks noGrp="1"/>
          </p:cNvSpPr>
          <p:nvPr>
            <p:ph type="sldNum" sz="quarter" idx="5"/>
          </p:nvPr>
        </p:nvSpPr>
        <p:spPr/>
        <p:txBody>
          <a:bodyPr/>
          <a:lstStyle/>
          <a:p>
            <a:fld id="{B3496E1C-0BAF-4F18-AA9D-53B9364DABA6}" type="slidenum">
              <a:rPr lang="en-ZA" smtClean="0"/>
              <a:t>3</a:t>
            </a:fld>
            <a:endParaRPr lang="en-ZA" dirty="0"/>
          </a:p>
        </p:txBody>
      </p:sp>
    </p:spTree>
    <p:extLst>
      <p:ext uri="{BB962C8B-B14F-4D97-AF65-F5344CB8AC3E}">
        <p14:creationId xmlns:p14="http://schemas.microsoft.com/office/powerpoint/2010/main" val="2573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42F5E4-140E-3542-8E73-6895F6B664DA}"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6EB5E-24FD-D847-9EDA-065A7904B4B7}" type="slidenum">
              <a:rPr lang="en-US" smtClean="0"/>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2F5E4-140E-3542-8E73-6895F6B664DA}"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6EB5E-24FD-D847-9EDA-065A7904B4B7}" type="slidenum">
              <a:rPr lang="en-US" smtClean="0"/>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2F5E4-140E-3542-8E73-6895F6B664DA}"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6EB5E-24FD-D847-9EDA-065A7904B4B7}" type="slidenum">
              <a:rPr lang="en-US" smtClean="0"/>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_ADMINISTRA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97095C-AD89-438F-BB65-560907D647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4002" cy="5143499"/>
          </a:xfrm>
          <a:prstGeom prst="rect">
            <a:avLst/>
          </a:prstGeom>
        </p:spPr>
      </p:pic>
      <p:sp>
        <p:nvSpPr>
          <p:cNvPr id="7" name="Rectangle 6"/>
          <p:cNvSpPr/>
          <p:nvPr userDrawn="1"/>
        </p:nvSpPr>
        <p:spPr>
          <a:xfrm>
            <a:off x="-3696" y="0"/>
            <a:ext cx="9143999" cy="5143501"/>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descr="circles red.png"/>
          <p:cNvPicPr>
            <a:picLocks noChangeAspect="1"/>
          </p:cNvPicPr>
          <p:nvPr userDrawn="1"/>
        </p:nvPicPr>
        <p:blipFill>
          <a:blip r:embed="rId3"/>
          <a:stretch>
            <a:fillRect/>
          </a:stretch>
        </p:blipFill>
        <p:spPr>
          <a:xfrm>
            <a:off x="5543550" y="2979736"/>
            <a:ext cx="3600451" cy="2163763"/>
          </a:xfrm>
          <a:prstGeom prst="rect">
            <a:avLst/>
          </a:prstGeom>
        </p:spPr>
      </p:pic>
    </p:spTree>
    <p:extLst>
      <p:ext uri="{BB962C8B-B14F-4D97-AF65-F5344CB8AC3E}">
        <p14:creationId xmlns:p14="http://schemas.microsoft.com/office/powerpoint/2010/main" val="400199680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manufacturing.jpg">
            <a:extLst>
              <a:ext uri="{FF2B5EF4-FFF2-40B4-BE49-F238E27FC236}">
                <a16:creationId xmlns:a16="http://schemas.microsoft.com/office/drawing/2014/main" xmlns="" id="{51F075E0-6D18-47DE-B914-3A76809D2225}"/>
              </a:ext>
            </a:extLst>
          </p:cNvPr>
          <p:cNvPicPr>
            <a:picLocks noChangeAspect="1"/>
          </p:cNvPicPr>
          <p:nvPr userDrawn="1"/>
        </p:nvPicPr>
        <p:blipFill>
          <a:blip r:embed="rId2"/>
          <a:stretch>
            <a:fillRect/>
          </a:stretch>
        </p:blipFill>
        <p:spPr>
          <a:xfrm>
            <a:off x="0" y="0"/>
            <a:ext cx="9144000" cy="5145288"/>
          </a:xfrm>
          <a:prstGeom prst="rect">
            <a:avLst/>
          </a:prstGeom>
        </p:spPr>
      </p:pic>
      <p:sp>
        <p:nvSpPr>
          <p:cNvPr id="7" name="Rectangle 6">
            <a:extLst>
              <a:ext uri="{FF2B5EF4-FFF2-40B4-BE49-F238E27FC236}">
                <a16:creationId xmlns:a16="http://schemas.microsoft.com/office/drawing/2014/main" xmlns="" id="{CC06C7B6-C5AC-4E7F-98B1-642B08919FF5}"/>
              </a:ext>
            </a:extLst>
          </p:cNvPr>
          <p:cNvSpPr/>
          <p:nvPr userDrawn="1"/>
        </p:nvSpPr>
        <p:spPr>
          <a:xfrm>
            <a:off x="251520" y="400097"/>
            <a:ext cx="9143999" cy="5143501"/>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0" name="Picture 9" descr="A close up of a logo&#10;&#10;Description automatically generated">
            <a:extLst>
              <a:ext uri="{FF2B5EF4-FFF2-40B4-BE49-F238E27FC236}">
                <a16:creationId xmlns:a16="http://schemas.microsoft.com/office/drawing/2014/main" xmlns="" id="{990D4CFB-A326-41D7-87ED-ED05B512C7F2}"/>
              </a:ext>
            </a:extLst>
          </p:cNvPr>
          <p:cNvPicPr>
            <a:picLocks/>
          </p:cNvPicPr>
          <p:nvPr userDrawn="1"/>
        </p:nvPicPr>
        <p:blipFill>
          <a:blip r:embed="rId3"/>
          <a:stretch>
            <a:fillRect/>
          </a:stretch>
        </p:blipFill>
        <p:spPr>
          <a:xfrm>
            <a:off x="5544000" y="2971848"/>
            <a:ext cx="3600000" cy="2163600"/>
          </a:xfrm>
          <a:prstGeom prst="rect">
            <a:avLst/>
          </a:prstGeom>
        </p:spPr>
      </p:pic>
    </p:spTree>
    <p:extLst>
      <p:ext uri="{BB962C8B-B14F-4D97-AF65-F5344CB8AC3E}">
        <p14:creationId xmlns:p14="http://schemas.microsoft.com/office/powerpoint/2010/main" val="119884667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A3B85E-D33F-4DEA-9B0E-02A6D6291B2E}" type="datetime1">
              <a:rPr lang="en-US" smtClean="0"/>
              <a:t>3/24/2021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CF72A4-9B7B-400A-818E-FCD74EF0DF65}" type="slidenum">
              <a:rPr lang="en-US"/>
              <a:pPr>
                <a:defRPr/>
              </a:pPr>
              <a:t>‹#›</a:t>
            </a:fld>
            <a:endParaRPr lang="en-US" dirty="0"/>
          </a:p>
        </p:txBody>
      </p:sp>
    </p:spTree>
    <p:extLst>
      <p:ext uri="{BB962C8B-B14F-4D97-AF65-F5344CB8AC3E}">
        <p14:creationId xmlns:p14="http://schemas.microsoft.com/office/powerpoint/2010/main" val="1464426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D128B8-EF6B-4E56-B312-7EF1BC2344F0}" type="datetime1">
              <a:rPr lang="en-US" smtClean="0"/>
              <a:t>3/24/2021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4625579"/>
            <a:ext cx="2133600" cy="273844"/>
          </a:xfrm>
        </p:spPr>
        <p:txBody>
          <a:bodyPr/>
          <a:lstStyle>
            <a:lvl1pPr>
              <a:defRPr>
                <a:solidFill>
                  <a:schemeClr val="bg1"/>
                </a:solidFill>
              </a:defRPr>
            </a:lvl1pPr>
          </a:lstStyle>
          <a:p>
            <a:pPr>
              <a:defRPr/>
            </a:pPr>
            <a:fld id="{E32C308F-5495-4707-9AC4-DE51A0DF796C}" type="slidenum">
              <a:rPr lang="en-US" smtClean="0"/>
              <a:pPr>
                <a:defRPr/>
              </a:pPr>
              <a:t>‹#›</a:t>
            </a:fld>
            <a:endParaRPr lang="en-US" dirty="0"/>
          </a:p>
        </p:txBody>
      </p:sp>
    </p:spTree>
    <p:extLst>
      <p:ext uri="{BB962C8B-B14F-4D97-AF65-F5344CB8AC3E}">
        <p14:creationId xmlns:p14="http://schemas.microsoft.com/office/powerpoint/2010/main" val="1942207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EB165B9-B8D5-4009-9A98-9E01A70C4E3C}" type="datetime1">
              <a:rPr lang="en-US" smtClean="0"/>
              <a:t>3/24/2021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951397-F144-4D4E-9157-30CB5610DD6E}" type="slidenum">
              <a:rPr lang="en-US"/>
              <a:pPr>
                <a:defRPr/>
              </a:pPr>
              <a:t>‹#›</a:t>
            </a:fld>
            <a:endParaRPr lang="en-US" dirty="0"/>
          </a:p>
        </p:txBody>
      </p:sp>
    </p:spTree>
    <p:extLst>
      <p:ext uri="{BB962C8B-B14F-4D97-AF65-F5344CB8AC3E}">
        <p14:creationId xmlns:p14="http://schemas.microsoft.com/office/powerpoint/2010/main" val="4083173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7B3AFD-3FC8-46CE-849D-7B810C73C2C0}" type="datetime1">
              <a:rPr lang="en-US" smtClean="0"/>
              <a:t>3/24/2021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BBB985-2780-438F-958F-8BA0543DFB6B}" type="slidenum">
              <a:rPr lang="en-US"/>
              <a:pPr>
                <a:defRPr/>
              </a:pPr>
              <a:t>‹#›</a:t>
            </a:fld>
            <a:endParaRPr lang="en-US" dirty="0"/>
          </a:p>
        </p:txBody>
      </p:sp>
    </p:spTree>
    <p:extLst>
      <p:ext uri="{BB962C8B-B14F-4D97-AF65-F5344CB8AC3E}">
        <p14:creationId xmlns:p14="http://schemas.microsoft.com/office/powerpoint/2010/main" val="173951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9E0D6E0-A3AA-416C-9CE7-438CEDCEA559}" type="datetime1">
              <a:rPr lang="en-US" smtClean="0"/>
              <a:t>3/24/2021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5490694-7204-4325-9855-3088BC4DF663}" type="slidenum">
              <a:rPr lang="en-US"/>
              <a:pPr>
                <a:defRPr/>
              </a:pPr>
              <a:t>‹#›</a:t>
            </a:fld>
            <a:endParaRPr lang="en-US" dirty="0"/>
          </a:p>
        </p:txBody>
      </p:sp>
    </p:spTree>
    <p:extLst>
      <p:ext uri="{BB962C8B-B14F-4D97-AF65-F5344CB8AC3E}">
        <p14:creationId xmlns:p14="http://schemas.microsoft.com/office/powerpoint/2010/main" val="133518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C3CE3A7-B5CD-4E83-AED3-F7CE7F544C73}" type="datetime1">
              <a:rPr lang="en-US" smtClean="0"/>
              <a:t>3/24/2021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7010400" y="4625579"/>
            <a:ext cx="2133600" cy="273844"/>
          </a:xfrm>
        </p:spPr>
        <p:txBody>
          <a:bodyPr/>
          <a:lstStyle>
            <a:lvl1pPr>
              <a:defRPr>
                <a:solidFill>
                  <a:schemeClr val="bg1"/>
                </a:solidFill>
              </a:defRPr>
            </a:lvl1pPr>
          </a:lstStyle>
          <a:p>
            <a:pPr>
              <a:defRPr/>
            </a:pPr>
            <a:fld id="{332E6702-16D7-42F3-BD43-AE073BC64C50}" type="slidenum">
              <a:rPr lang="en-US" smtClean="0"/>
              <a:pPr>
                <a:defRPr/>
              </a:pPr>
              <a:t>‹#›</a:t>
            </a:fld>
            <a:endParaRPr lang="en-US" dirty="0"/>
          </a:p>
        </p:txBody>
      </p:sp>
    </p:spTree>
    <p:extLst>
      <p:ext uri="{BB962C8B-B14F-4D97-AF65-F5344CB8AC3E}">
        <p14:creationId xmlns:p14="http://schemas.microsoft.com/office/powerpoint/2010/main" val="79487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42F5E4-140E-3542-8E73-6895F6B664DA}"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6EB5E-24FD-D847-9EDA-065A7904B4B7}" type="slidenum">
              <a:rPr lang="en-US" smtClean="0"/>
              <a:pPr/>
              <a:t>‹#›</a:t>
            </a:fld>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16C2D8-73EB-435A-BB03-FA9261E840FD}" type="datetime1">
              <a:rPr lang="en-US" smtClean="0"/>
              <a:t>3/24/2021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4364CBE-CEE8-4995-8809-74857C242D2A}" type="slidenum">
              <a:rPr lang="en-US"/>
              <a:pPr>
                <a:defRPr/>
              </a:pPr>
              <a:t>‹#›</a:t>
            </a:fld>
            <a:endParaRPr lang="en-US" dirty="0"/>
          </a:p>
        </p:txBody>
      </p:sp>
    </p:spTree>
    <p:extLst>
      <p:ext uri="{BB962C8B-B14F-4D97-AF65-F5344CB8AC3E}">
        <p14:creationId xmlns:p14="http://schemas.microsoft.com/office/powerpoint/2010/main" val="3892033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567C8D-8F86-4861-BB34-799048E12301}" type="datetime1">
              <a:rPr lang="en-US" smtClean="0"/>
              <a:t>3/24/2021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00E512C-810A-4E9A-A0BB-F8C5B37482BC}" type="slidenum">
              <a:rPr lang="en-US"/>
              <a:pPr>
                <a:defRPr/>
              </a:pPr>
              <a:t>‹#›</a:t>
            </a:fld>
            <a:endParaRPr lang="en-US" dirty="0"/>
          </a:p>
        </p:txBody>
      </p:sp>
    </p:spTree>
    <p:extLst>
      <p:ext uri="{BB962C8B-B14F-4D97-AF65-F5344CB8AC3E}">
        <p14:creationId xmlns:p14="http://schemas.microsoft.com/office/powerpoint/2010/main" val="2311033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4668A1-39E7-4A79-80B1-7365B6BF031D}" type="datetime1">
              <a:rPr lang="en-US" smtClean="0"/>
              <a:t>3/24/2021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6998B42-5938-454E-AD73-622FD6165734}" type="slidenum">
              <a:rPr lang="en-US"/>
              <a:pPr>
                <a:defRPr/>
              </a:pPr>
              <a:t>‹#›</a:t>
            </a:fld>
            <a:endParaRPr lang="en-US" dirty="0"/>
          </a:p>
        </p:txBody>
      </p:sp>
    </p:spTree>
    <p:extLst>
      <p:ext uri="{BB962C8B-B14F-4D97-AF65-F5344CB8AC3E}">
        <p14:creationId xmlns:p14="http://schemas.microsoft.com/office/powerpoint/2010/main" val="3488670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22E668-17DD-4AA6-93CD-35E5AD3130AB}" type="datetime1">
              <a:rPr lang="en-US" smtClean="0"/>
              <a:t>3/24/2021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A23E28-2687-4862-A43E-93ADAFBE8889}" type="slidenum">
              <a:rPr lang="en-US"/>
              <a:pPr>
                <a:defRPr/>
              </a:pPr>
              <a:t>‹#›</a:t>
            </a:fld>
            <a:endParaRPr lang="en-US" dirty="0"/>
          </a:p>
        </p:txBody>
      </p:sp>
    </p:spTree>
    <p:extLst>
      <p:ext uri="{BB962C8B-B14F-4D97-AF65-F5344CB8AC3E}">
        <p14:creationId xmlns:p14="http://schemas.microsoft.com/office/powerpoint/2010/main" val="2231909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1BD851-2D90-4C5D-9B0F-9F7FAD3E4F88}" type="datetime1">
              <a:rPr lang="en-US" smtClean="0"/>
              <a:t>3/24/2021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1B30DF-3D94-4E87-B3C9-9DE70C4D26F4}" type="slidenum">
              <a:rPr lang="en-US"/>
              <a:pPr>
                <a:defRPr/>
              </a:pPr>
              <a:t>‹#›</a:t>
            </a:fld>
            <a:endParaRPr lang="en-US" dirty="0"/>
          </a:p>
        </p:txBody>
      </p:sp>
    </p:spTree>
    <p:extLst>
      <p:ext uri="{BB962C8B-B14F-4D97-AF65-F5344CB8AC3E}">
        <p14:creationId xmlns:p14="http://schemas.microsoft.com/office/powerpoint/2010/main" val="410504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42F5E4-140E-3542-8E73-6895F6B664DA}"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6EB5E-24FD-D847-9EDA-065A7904B4B7}" type="slidenum">
              <a:rPr lang="en-US" smtClean="0"/>
              <a:pPr/>
              <a:t>‹#›</a:t>
            </a:fld>
            <a:endParaRPr lang="en-US" dirty="0"/>
          </a:p>
        </p:txBody>
      </p:sp>
      <p:sp>
        <p:nvSpPr>
          <p:cNvPr id="7" name="Rectangle 6">
            <a:extLst>
              <a:ext uri="{FF2B5EF4-FFF2-40B4-BE49-F238E27FC236}">
                <a16:creationId xmlns:a16="http://schemas.microsoft.com/office/drawing/2014/main" xmlns="" id="{F3871689-0728-4B4F-8971-AB13256C6A75}"/>
              </a:ext>
            </a:extLst>
          </p:cNvPr>
          <p:cNvSpPr/>
          <p:nvPr userDrawn="1"/>
        </p:nvSpPr>
        <p:spPr>
          <a:xfrm>
            <a:off x="457200" y="816768"/>
            <a:ext cx="914400" cy="2738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42F5E4-140E-3542-8E73-6895F6B664DA}" type="datetimeFigureOut">
              <a:rPr lang="en-US" smtClean="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6EB5E-24FD-D847-9EDA-065A7904B4B7}" type="slidenum">
              <a:rPr lang="en-US" smtClean="0"/>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42F5E4-140E-3542-8E73-6895F6B664DA}" type="datetimeFigureOut">
              <a:rPr lang="en-US" smtClean="0"/>
              <a:pPr/>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E6EB5E-24FD-D847-9EDA-065A7904B4B7}" type="slidenum">
              <a:rPr lang="en-US" smtClean="0"/>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42F5E4-140E-3542-8E73-6895F6B664DA}" type="datetimeFigureOut">
              <a:rPr lang="en-US" smtClean="0"/>
              <a:pPr/>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E6EB5E-24FD-D847-9EDA-065A7904B4B7}" type="slidenum">
              <a:rPr lang="en-US" smtClean="0"/>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2F5E4-140E-3542-8E73-6895F6B664DA}" type="datetimeFigureOut">
              <a:rPr lang="en-US" smtClean="0"/>
              <a:pPr/>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E6EB5E-24FD-D847-9EDA-065A7904B4B7}" type="slidenum">
              <a:rPr lang="en-US" smtClean="0"/>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B42F5E4-140E-3542-8E73-6895F6B664DA}" type="datetimeFigureOut">
              <a:rPr lang="en-US" smtClean="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6EB5E-24FD-D847-9EDA-065A7904B4B7}" type="slidenum">
              <a:rPr lang="en-US" smtClean="0"/>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B42F5E4-140E-3542-8E73-6895F6B664DA}" type="datetimeFigureOut">
              <a:rPr lang="en-US" smtClean="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6EB5E-24FD-D847-9EDA-065A7904B4B7}" type="slidenum">
              <a:rPr lang="en-US" smtClean="0"/>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42F5E4-140E-3542-8E73-6895F6B664DA}" type="datetimeFigureOut">
              <a:rPr lang="en-US" smtClean="0"/>
              <a:pPr/>
              <a:t>3/24/2021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E6EB5E-24FD-D847-9EDA-065A7904B4B7}" type="slidenum">
              <a:rPr lang="en-US" smtClean="0"/>
              <a:pPr/>
              <a:t>‹#›</a:t>
            </a:fld>
            <a:endParaRPr lang="en-US" dirty="0"/>
          </a:p>
        </p:txBody>
      </p:sp>
      <p:cxnSp>
        <p:nvCxnSpPr>
          <p:cNvPr id="7" name="Straight Connector 6"/>
          <p:cNvCxnSpPr/>
          <p:nvPr userDrawn="1"/>
        </p:nvCxnSpPr>
        <p:spPr>
          <a:xfrm>
            <a:off x="564225" y="944670"/>
            <a:ext cx="685800" cy="1588"/>
          </a:xfrm>
          <a:prstGeom prst="line">
            <a:avLst/>
          </a:prstGeom>
          <a:ln w="41275">
            <a:solidFill>
              <a:srgbClr val="AA956B"/>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png"/>
          <p:cNvPicPr>
            <a:picLocks noChangeAspect="1"/>
          </p:cNvPicPr>
          <p:nvPr userDrawn="1"/>
        </p:nvPicPr>
        <p:blipFill>
          <a:blip r:embed="rId15"/>
          <a:stretch>
            <a:fillRect/>
          </a:stretch>
        </p:blipFill>
        <p:spPr>
          <a:xfrm>
            <a:off x="7599363" y="4663595"/>
            <a:ext cx="1087437" cy="288850"/>
          </a:xfrm>
          <a:prstGeom prst="rect">
            <a:avLst/>
          </a:prstGeom>
        </p:spPr>
      </p:pic>
      <p:cxnSp>
        <p:nvCxnSpPr>
          <p:cNvPr id="9" name="Straight Connector 8"/>
          <p:cNvCxnSpPr/>
          <p:nvPr userDrawn="1"/>
        </p:nvCxnSpPr>
        <p:spPr>
          <a:xfrm rot="10800000">
            <a:off x="457200" y="4595452"/>
            <a:ext cx="8229600" cy="1588"/>
          </a:xfrm>
          <a:prstGeom prst="line">
            <a:avLst/>
          </a:prstGeom>
          <a:ln w="12700">
            <a:solidFill>
              <a:srgbClr val="AA956B"/>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2" r:id="rId13"/>
  </p:sldLayoutIdLst>
  <p:transition spd="med">
    <p:fade/>
  </p:transition>
  <p:txStyles>
    <p:titleStyle>
      <a:lvl1pPr algn="l" defTabSz="457200" rtl="0" eaLnBrk="1" latinLnBrk="0" hangingPunct="1">
        <a:spcBef>
          <a:spcPct val="0"/>
        </a:spcBef>
        <a:buNone/>
        <a:defRPr sz="2000" b="1" i="0" kern="1200">
          <a:solidFill>
            <a:srgbClr val="AA956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anose="020F0502020204030204" pitchFamily="34" charset="0"/>
                <a:ea typeface="ヒラギノ角ゴ Pro W3" charset="-128"/>
                <a:cs typeface="+mn-cs"/>
              </a:defRPr>
            </a:lvl1pPr>
          </a:lstStyle>
          <a:p>
            <a:pPr>
              <a:defRPr/>
            </a:pPr>
            <a:fld id="{E7B27F2E-486B-414C-AA16-6DCEC87FAE07}" type="datetime1">
              <a:rPr lang="en-US" smtClean="0"/>
              <a:t>3/24/2021</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anose="020F0502020204030204" pitchFamily="34" charset="0"/>
                <a:ea typeface="ヒラギノ角ゴ Pro W3"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ea typeface="ヒラギノ角ゴ Pro W3" charset="-128"/>
                <a:cs typeface="+mn-cs"/>
              </a:defRPr>
            </a:lvl1pPr>
          </a:lstStyle>
          <a:p>
            <a:pPr>
              <a:defRPr/>
            </a:pPr>
            <a:fld id="{3B442AA9-83F9-44F8-BDEB-AC57699516D6}" type="slidenum">
              <a:rPr lang="en-US"/>
              <a:pPr>
                <a:defRPr/>
              </a:pPr>
              <a:t>‹#›</a:t>
            </a:fld>
            <a:endParaRPr lang="en-US" dirty="0"/>
          </a:p>
        </p:txBody>
      </p:sp>
    </p:spTree>
    <p:extLst>
      <p:ext uri="{BB962C8B-B14F-4D97-AF65-F5344CB8AC3E}">
        <p14:creationId xmlns:p14="http://schemas.microsoft.com/office/powerpoint/2010/main" val="14455354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ヒラギノ角ゴ Pro W3" pitchFamily="-84" charset="-128"/>
          <a:cs typeface="ヒラギノ角ゴ Pro W3" pitchFamily="-84" charset="-128"/>
        </a:defRPr>
      </a:lvl1pPr>
      <a:lvl2pPr algn="ctr" defTabSz="342900" rtl="0" eaLnBrk="0" fontAlgn="base" hangingPunct="0">
        <a:spcBef>
          <a:spcPct val="0"/>
        </a:spcBef>
        <a:spcAft>
          <a:spcPct val="0"/>
        </a:spcAft>
        <a:defRPr sz="3300">
          <a:solidFill>
            <a:schemeClr val="tx1"/>
          </a:solidFill>
          <a:latin typeface="Calibri" pitchFamily="-84" charset="0"/>
          <a:ea typeface="ヒラギノ角ゴ Pro W3" pitchFamily="-84" charset="-128"/>
          <a:cs typeface="ヒラギノ角ゴ Pro W3" pitchFamily="-84" charset="-128"/>
        </a:defRPr>
      </a:lvl2pPr>
      <a:lvl3pPr algn="ctr" defTabSz="342900" rtl="0" eaLnBrk="0" fontAlgn="base" hangingPunct="0">
        <a:spcBef>
          <a:spcPct val="0"/>
        </a:spcBef>
        <a:spcAft>
          <a:spcPct val="0"/>
        </a:spcAft>
        <a:defRPr sz="3300">
          <a:solidFill>
            <a:schemeClr val="tx1"/>
          </a:solidFill>
          <a:latin typeface="Calibri" pitchFamily="-84" charset="0"/>
          <a:ea typeface="ヒラギノ角ゴ Pro W3" pitchFamily="-84" charset="-128"/>
          <a:cs typeface="ヒラギノ角ゴ Pro W3" pitchFamily="-84" charset="-128"/>
        </a:defRPr>
      </a:lvl3pPr>
      <a:lvl4pPr algn="ctr" defTabSz="342900" rtl="0" eaLnBrk="0" fontAlgn="base" hangingPunct="0">
        <a:spcBef>
          <a:spcPct val="0"/>
        </a:spcBef>
        <a:spcAft>
          <a:spcPct val="0"/>
        </a:spcAft>
        <a:defRPr sz="3300">
          <a:solidFill>
            <a:schemeClr val="tx1"/>
          </a:solidFill>
          <a:latin typeface="Calibri" pitchFamily="-84" charset="0"/>
          <a:ea typeface="ヒラギノ角ゴ Pro W3" pitchFamily="-84" charset="-128"/>
          <a:cs typeface="ヒラギノ角ゴ Pro W3" pitchFamily="-84" charset="-128"/>
        </a:defRPr>
      </a:lvl4pPr>
      <a:lvl5pPr algn="ctr" defTabSz="342900" rtl="0" eaLnBrk="0" fontAlgn="base" hangingPunct="0">
        <a:spcBef>
          <a:spcPct val="0"/>
        </a:spcBef>
        <a:spcAft>
          <a:spcPct val="0"/>
        </a:spcAft>
        <a:defRPr sz="3300">
          <a:solidFill>
            <a:schemeClr val="tx1"/>
          </a:solidFill>
          <a:latin typeface="Calibri" pitchFamily="-84" charset="0"/>
          <a:ea typeface="ヒラギノ角ゴ Pro W3" pitchFamily="-84" charset="-128"/>
          <a:cs typeface="ヒラギノ角ゴ Pro W3" pitchFamily="-84" charset="-128"/>
        </a:defRPr>
      </a:lvl5pPr>
      <a:lvl6pPr marL="342900" algn="ctr" defTabSz="342900" rtl="0" fontAlgn="base">
        <a:spcBef>
          <a:spcPct val="0"/>
        </a:spcBef>
        <a:spcAft>
          <a:spcPct val="0"/>
        </a:spcAft>
        <a:defRPr sz="3300">
          <a:solidFill>
            <a:schemeClr val="tx1"/>
          </a:solidFill>
          <a:latin typeface="Calibri" pitchFamily="-84" charset="0"/>
          <a:ea typeface="ヒラギノ角ゴ Pro W3" pitchFamily="-84" charset="-128"/>
          <a:cs typeface="ヒラギノ角ゴ Pro W3" pitchFamily="-84" charset="-128"/>
        </a:defRPr>
      </a:lvl6pPr>
      <a:lvl7pPr marL="685800" algn="ctr" defTabSz="342900" rtl="0" fontAlgn="base">
        <a:spcBef>
          <a:spcPct val="0"/>
        </a:spcBef>
        <a:spcAft>
          <a:spcPct val="0"/>
        </a:spcAft>
        <a:defRPr sz="3300">
          <a:solidFill>
            <a:schemeClr val="tx1"/>
          </a:solidFill>
          <a:latin typeface="Calibri" pitchFamily="-84" charset="0"/>
          <a:ea typeface="ヒラギノ角ゴ Pro W3" pitchFamily="-84" charset="-128"/>
          <a:cs typeface="ヒラギノ角ゴ Pro W3" pitchFamily="-84" charset="-128"/>
        </a:defRPr>
      </a:lvl7pPr>
      <a:lvl8pPr marL="1028700" algn="ctr" defTabSz="342900" rtl="0" fontAlgn="base">
        <a:spcBef>
          <a:spcPct val="0"/>
        </a:spcBef>
        <a:spcAft>
          <a:spcPct val="0"/>
        </a:spcAft>
        <a:defRPr sz="3300">
          <a:solidFill>
            <a:schemeClr val="tx1"/>
          </a:solidFill>
          <a:latin typeface="Calibri" pitchFamily="-84" charset="0"/>
          <a:ea typeface="ヒラギノ角ゴ Pro W3" pitchFamily="-84" charset="-128"/>
          <a:cs typeface="ヒラギノ角ゴ Pro W3" pitchFamily="-84" charset="-128"/>
        </a:defRPr>
      </a:lvl8pPr>
      <a:lvl9pPr marL="1371600" algn="ctr" defTabSz="342900" rtl="0" fontAlgn="base">
        <a:spcBef>
          <a:spcPct val="0"/>
        </a:spcBef>
        <a:spcAft>
          <a:spcPct val="0"/>
        </a:spcAft>
        <a:defRPr sz="3300">
          <a:solidFill>
            <a:schemeClr val="tx1"/>
          </a:solidFill>
          <a:latin typeface="Calibri" pitchFamily="-84" charset="0"/>
          <a:ea typeface="ヒラギノ角ゴ Pro W3" pitchFamily="-84" charset="-128"/>
          <a:cs typeface="ヒラギノ角ゴ Pro W3" pitchFamily="-84"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84" charset="-128"/>
          <a:cs typeface="ヒラギノ角ゴ Pro W3" pitchFamily="-84" charset="-128"/>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ヒラギノ角ゴ Pro W3" pitchFamily="-84" charset="-128"/>
          <a:cs typeface="ヒラギノ角ゴ Pro W3"/>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ヒラギノ角ゴ Pro W3" pitchFamily="-84" charset="-128"/>
          <a:cs typeface="ヒラギノ角ゴ Pro W3"/>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ヒラギノ角ゴ Pro W3" pitchFamily="-84" charset="-128"/>
          <a:cs typeface="ヒラギノ角ゴ Pro W3"/>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ヒラギノ角ゴ Pro W3" pitchFamily="-84" charset="-128"/>
          <a:cs typeface="ヒラギノ角ゴ Pro W3"/>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DEAT PowerPoint.jpg"/>
          <p:cNvPicPr>
            <a:picLocks noChangeAspect="1"/>
          </p:cNvPicPr>
          <p:nvPr/>
        </p:nvPicPr>
        <p:blipFill>
          <a:blip r:embed="rId2"/>
          <a:stretch>
            <a:fillRect/>
          </a:stretch>
        </p:blipFill>
        <p:spPr>
          <a:xfrm>
            <a:off x="0" y="-1787"/>
            <a:ext cx="9144000" cy="5145288"/>
          </a:xfrm>
          <a:prstGeom prst="rect">
            <a:avLst/>
          </a:prstGeom>
        </p:spPr>
      </p:pic>
      <p:pic>
        <p:nvPicPr>
          <p:cNvPr id="5" name="Picture 4" descr="logo and icons.png"/>
          <p:cNvPicPr>
            <a:picLocks noChangeAspect="1"/>
          </p:cNvPicPr>
          <p:nvPr/>
        </p:nvPicPr>
        <p:blipFill>
          <a:blip r:embed="rId3"/>
          <a:stretch>
            <a:fillRect/>
          </a:stretch>
        </p:blipFill>
        <p:spPr>
          <a:xfrm>
            <a:off x="7181296" y="3997549"/>
            <a:ext cx="1600200" cy="780097"/>
          </a:xfrm>
          <a:prstGeom prst="rect">
            <a:avLst/>
          </a:prstGeom>
        </p:spPr>
      </p:pic>
      <p:sp>
        <p:nvSpPr>
          <p:cNvPr id="6" name="TextBox 5"/>
          <p:cNvSpPr txBox="1"/>
          <p:nvPr/>
        </p:nvSpPr>
        <p:spPr>
          <a:xfrm>
            <a:off x="683568" y="843558"/>
            <a:ext cx="7344816" cy="2739211"/>
          </a:xfrm>
          <a:prstGeom prst="rect">
            <a:avLst/>
          </a:prstGeom>
          <a:noFill/>
        </p:spPr>
        <p:txBody>
          <a:bodyPr wrap="square" rtlCol="0">
            <a:spAutoFit/>
          </a:bodyPr>
          <a:lstStyle/>
          <a:p>
            <a:pPr algn="ctr"/>
            <a:r>
              <a:rPr lang="en-US" altLang="en-US" sz="2800" b="1" kern="0" dirty="0">
                <a:solidFill>
                  <a:srgbClr val="FFFFFF"/>
                </a:solidFill>
                <a:effectLst>
                  <a:outerShdw blurRad="38100" dist="38100" dir="2700000" algn="tl">
                    <a:srgbClr val="000000">
                      <a:alpha val="43137"/>
                    </a:srgbClr>
                  </a:outerShdw>
                </a:effectLst>
                <a:latin typeface="Arial"/>
                <a:ea typeface="+mj-ea"/>
                <a:cs typeface="+mj-cs"/>
              </a:rPr>
              <a:t>Eastern Cape Provincial Economic Recovery Plan</a:t>
            </a:r>
            <a:endParaRPr lang="en-US" sz="3200" b="1" dirty="0">
              <a:solidFill>
                <a:schemeClr val="bg1"/>
              </a:solidFill>
              <a:latin typeface="Arial"/>
              <a:cs typeface="Arial"/>
            </a:endParaRPr>
          </a:p>
          <a:p>
            <a:pPr algn="ctr"/>
            <a:endParaRPr lang="en-US" altLang="en-US" sz="2800" b="1" kern="0" dirty="0">
              <a:solidFill>
                <a:srgbClr val="FFFFFF"/>
              </a:solidFill>
              <a:effectLst>
                <a:outerShdw blurRad="38100" dist="38100" dir="2700000" algn="tl">
                  <a:srgbClr val="000000">
                    <a:alpha val="43137"/>
                  </a:srgbClr>
                </a:outerShdw>
              </a:effectLst>
              <a:latin typeface="Arial"/>
              <a:ea typeface="+mj-ea"/>
              <a:cs typeface="+mj-cs"/>
            </a:endParaRPr>
          </a:p>
          <a:p>
            <a:pPr algn="ctr"/>
            <a:r>
              <a:rPr lang="en-US" sz="3200" b="1" dirty="0">
                <a:solidFill>
                  <a:schemeClr val="bg1"/>
                </a:solidFill>
                <a:latin typeface="Arial"/>
                <a:cs typeface="Arial"/>
              </a:rPr>
              <a:t>24 March 2021</a:t>
            </a:r>
          </a:p>
          <a:p>
            <a:pPr algn="ctr"/>
            <a:endParaRPr lang="en-US" sz="3200" b="1" dirty="0">
              <a:solidFill>
                <a:schemeClr val="bg1"/>
              </a:solidFill>
              <a:latin typeface="Arial"/>
              <a:cs typeface="Arial"/>
            </a:endParaRPr>
          </a:p>
          <a:p>
            <a:r>
              <a:rPr lang="en-US" sz="2400" b="1" dirty="0">
                <a:solidFill>
                  <a:schemeClr val="bg1"/>
                </a:solidFill>
                <a:latin typeface="Arial"/>
                <a:cs typeface="Arial"/>
              </a:rPr>
              <a:t>Akho Skenjana</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EFC90-275A-49D2-8DA6-47D83B261DE4}"/>
              </a:ext>
            </a:extLst>
          </p:cNvPr>
          <p:cNvSpPr>
            <a:spLocks noGrp="1"/>
          </p:cNvSpPr>
          <p:nvPr>
            <p:ph type="title"/>
          </p:nvPr>
        </p:nvSpPr>
        <p:spPr>
          <a:xfrm>
            <a:off x="628650" y="83616"/>
            <a:ext cx="7886700" cy="551780"/>
          </a:xfrm>
        </p:spPr>
        <p:txBody>
          <a:bodyPr>
            <a:normAutofit/>
          </a:bodyPr>
          <a:lstStyle/>
          <a:p>
            <a:pPr algn="ctr"/>
            <a:r>
              <a:rPr lang="en-ZA" dirty="0"/>
              <a:t>1.	Infrastructure Development</a:t>
            </a:r>
          </a:p>
        </p:txBody>
      </p:sp>
      <p:sp>
        <p:nvSpPr>
          <p:cNvPr id="6" name="Content Placeholder 4">
            <a:extLst>
              <a:ext uri="{FF2B5EF4-FFF2-40B4-BE49-F238E27FC236}">
                <a16:creationId xmlns:a16="http://schemas.microsoft.com/office/drawing/2014/main" xmlns="" id="{8A3C63F0-EC28-4423-BFB3-FB793EDF6381}"/>
              </a:ext>
            </a:extLst>
          </p:cNvPr>
          <p:cNvSpPr txBox="1">
            <a:spLocks/>
          </p:cNvSpPr>
          <p:nvPr/>
        </p:nvSpPr>
        <p:spPr>
          <a:xfrm>
            <a:off x="502958" y="1470324"/>
            <a:ext cx="8112821" cy="3399332"/>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Special Economic Zones – 3 platforms</a:t>
            </a:r>
          </a:p>
          <a:p>
            <a:r>
              <a:rPr lang="en-US" sz="2100" dirty="0"/>
              <a:t>Industrial Parks – 6 parks </a:t>
            </a:r>
          </a:p>
          <a:p>
            <a:r>
              <a:rPr lang="en-US" sz="2100" dirty="0"/>
              <a:t>Regional infrastructure projects</a:t>
            </a:r>
          </a:p>
          <a:p>
            <a:r>
              <a:rPr lang="en-US" sz="1900" dirty="0"/>
              <a:t>Provision for sectors that account for a growing share of production and employment</a:t>
            </a:r>
          </a:p>
          <a:p>
            <a:pPr lvl="1"/>
            <a:r>
              <a:rPr lang="en-US" sz="1700" b="1" dirty="0"/>
              <a:t>Unlock bottlenecks </a:t>
            </a:r>
            <a:r>
              <a:rPr lang="en-US" sz="1700" dirty="0"/>
              <a:t>to jumpstart and accelerate the implementation of the provincial economic catalytic projects, such as: </a:t>
            </a:r>
            <a:r>
              <a:rPr lang="en-US" sz="1700" dirty="0" err="1"/>
              <a:t>Mzimvubu</a:t>
            </a:r>
            <a:r>
              <a:rPr lang="en-US" sz="1700" dirty="0"/>
              <a:t> Multipurpose project, Project </a:t>
            </a:r>
            <a:r>
              <a:rPr lang="en-US" sz="1700" dirty="0" err="1"/>
              <a:t>Mthombo</a:t>
            </a:r>
            <a:r>
              <a:rPr lang="en-US" sz="1700" dirty="0"/>
              <a:t>, Gas-to-Power, Ngqura </a:t>
            </a:r>
            <a:r>
              <a:rPr lang="en-US" sz="1700" dirty="0" err="1"/>
              <a:t>Transhipment</a:t>
            </a:r>
            <a:r>
              <a:rPr lang="en-US" sz="1700" dirty="0"/>
              <a:t> Hub, Relocation of Manganese terminal from the PE port to Ngqura</a:t>
            </a:r>
          </a:p>
          <a:p>
            <a:pPr lvl="1"/>
            <a:r>
              <a:rPr lang="en-US" sz="1700" dirty="0"/>
              <a:t>Aggressively access National Large infrastructure funding (BFI and SIDS)</a:t>
            </a:r>
          </a:p>
          <a:p>
            <a:endParaRPr lang="en-US" sz="2100" dirty="0"/>
          </a:p>
          <a:p>
            <a:endParaRPr lang="en-US" sz="2100" dirty="0"/>
          </a:p>
        </p:txBody>
      </p:sp>
      <p:sp>
        <p:nvSpPr>
          <p:cNvPr id="7" name="Title 1">
            <a:extLst>
              <a:ext uri="{FF2B5EF4-FFF2-40B4-BE49-F238E27FC236}">
                <a16:creationId xmlns:a16="http://schemas.microsoft.com/office/drawing/2014/main" xmlns="" id="{B6FA3DE7-EF75-49EF-B1B1-AED09E856E66}"/>
              </a:ext>
            </a:extLst>
          </p:cNvPr>
          <p:cNvSpPr txBox="1">
            <a:spLocks/>
          </p:cNvSpPr>
          <p:nvPr/>
        </p:nvSpPr>
        <p:spPr>
          <a:xfrm>
            <a:off x="794291" y="744697"/>
            <a:ext cx="7432722" cy="616325"/>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effectLst>
                  <a:outerShdw blurRad="38100" dist="38100" dir="2700000" algn="tl">
                    <a:srgbClr val="000000">
                      <a:alpha val="43137"/>
                    </a:srgbClr>
                  </a:outerShdw>
                </a:effectLst>
              </a:rPr>
              <a:t>Economic Infrastructure as an enabler </a:t>
            </a:r>
          </a:p>
        </p:txBody>
      </p:sp>
    </p:spTree>
    <p:extLst>
      <p:ext uri="{BB962C8B-B14F-4D97-AF65-F5344CB8AC3E}">
        <p14:creationId xmlns:p14="http://schemas.microsoft.com/office/powerpoint/2010/main" val="402561866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59E12-E05E-4207-B759-E7C3EEFA2318}"/>
              </a:ext>
            </a:extLst>
          </p:cNvPr>
          <p:cNvSpPr>
            <a:spLocks noGrp="1"/>
          </p:cNvSpPr>
          <p:nvPr>
            <p:ph type="title"/>
          </p:nvPr>
        </p:nvSpPr>
        <p:spPr>
          <a:xfrm>
            <a:off x="628650" y="273844"/>
            <a:ext cx="7886700" cy="994172"/>
          </a:xfrm>
        </p:spPr>
        <p:txBody>
          <a:bodyPr>
            <a:normAutofit/>
          </a:bodyPr>
          <a:lstStyle/>
          <a:p>
            <a:pPr algn="ctr"/>
            <a:r>
              <a:rPr lang="en-ZA" b="1" dirty="0"/>
              <a:t>2.	Industrialisation (Recalibrate PEDS)</a:t>
            </a:r>
          </a:p>
        </p:txBody>
      </p:sp>
      <p:graphicFrame>
        <p:nvGraphicFramePr>
          <p:cNvPr id="5" name="Content Placeholder 2">
            <a:extLst>
              <a:ext uri="{FF2B5EF4-FFF2-40B4-BE49-F238E27FC236}">
                <a16:creationId xmlns:a16="http://schemas.microsoft.com/office/drawing/2014/main" xmlns="" id="{FBEC4B38-F674-4D2C-A1FC-7D559571FE07}"/>
              </a:ext>
            </a:extLst>
          </p:cNvPr>
          <p:cNvGraphicFramePr>
            <a:graphicFrameLocks noGrp="1"/>
          </p:cNvGraphicFramePr>
          <p:nvPr>
            <p:ph idx="1"/>
            <p:extLst>
              <p:ext uri="{D42A27DB-BD31-4B8C-83A1-F6EECF244321}">
                <p14:modId xmlns:p14="http://schemas.microsoft.com/office/powerpoint/2010/main" val="64408314"/>
              </p:ext>
            </p:extLst>
          </p:nvPr>
        </p:nvGraphicFramePr>
        <p:xfrm>
          <a:off x="628650" y="1371600"/>
          <a:ext cx="78867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35572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59E12-E05E-4207-B759-E7C3EEFA2318}"/>
              </a:ext>
            </a:extLst>
          </p:cNvPr>
          <p:cNvSpPr>
            <a:spLocks noGrp="1"/>
          </p:cNvSpPr>
          <p:nvPr>
            <p:ph type="title"/>
          </p:nvPr>
        </p:nvSpPr>
        <p:spPr>
          <a:xfrm>
            <a:off x="628650" y="273844"/>
            <a:ext cx="7886700" cy="994172"/>
          </a:xfrm>
        </p:spPr>
        <p:txBody>
          <a:bodyPr>
            <a:normAutofit/>
          </a:bodyPr>
          <a:lstStyle/>
          <a:p>
            <a:pPr algn="ctr"/>
            <a:r>
              <a:rPr lang="en-ZA" b="1" dirty="0"/>
              <a:t>2.	Industrialisation (continued)</a:t>
            </a:r>
          </a:p>
        </p:txBody>
      </p:sp>
      <p:graphicFrame>
        <p:nvGraphicFramePr>
          <p:cNvPr id="5" name="Content Placeholder 2">
            <a:extLst>
              <a:ext uri="{FF2B5EF4-FFF2-40B4-BE49-F238E27FC236}">
                <a16:creationId xmlns:a16="http://schemas.microsoft.com/office/drawing/2014/main" xmlns="" id="{FBEC4B38-F674-4D2C-A1FC-7D559571FE07}"/>
              </a:ext>
            </a:extLst>
          </p:cNvPr>
          <p:cNvGraphicFramePr>
            <a:graphicFrameLocks noGrp="1"/>
          </p:cNvGraphicFramePr>
          <p:nvPr>
            <p:ph idx="1"/>
            <p:extLst>
              <p:ext uri="{D42A27DB-BD31-4B8C-83A1-F6EECF244321}">
                <p14:modId xmlns:p14="http://schemas.microsoft.com/office/powerpoint/2010/main" val="1441156531"/>
              </p:ext>
            </p:extLst>
          </p:nvPr>
        </p:nvGraphicFramePr>
        <p:xfrm>
          <a:off x="628650" y="1371600"/>
          <a:ext cx="78867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91708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29B68-E4AE-4F15-8E71-AE420C180531}"/>
              </a:ext>
            </a:extLst>
          </p:cNvPr>
          <p:cNvSpPr>
            <a:spLocks noGrp="1"/>
          </p:cNvSpPr>
          <p:nvPr>
            <p:ph type="title"/>
          </p:nvPr>
        </p:nvSpPr>
        <p:spPr>
          <a:xfrm>
            <a:off x="628650" y="277786"/>
            <a:ext cx="7886700" cy="994172"/>
          </a:xfrm>
        </p:spPr>
        <p:txBody>
          <a:bodyPr>
            <a:normAutofit fontScale="90000"/>
          </a:bodyPr>
          <a:lstStyle/>
          <a:p>
            <a:pPr algn="ctr"/>
            <a:r>
              <a:rPr lang="en-ZA" sz="2100" dirty="0"/>
              <a:t>3.	Digital Economy through Science, Technology and Innovation (Post-COVID New Normal): Interventions include:</a:t>
            </a:r>
            <a:br>
              <a:rPr lang="en-ZA" sz="2100" dirty="0"/>
            </a:br>
            <a:endParaRPr lang="en-ZA" sz="2100" dirty="0"/>
          </a:p>
        </p:txBody>
      </p:sp>
      <p:graphicFrame>
        <p:nvGraphicFramePr>
          <p:cNvPr id="5" name="Content Placeholder 2">
            <a:extLst>
              <a:ext uri="{FF2B5EF4-FFF2-40B4-BE49-F238E27FC236}">
                <a16:creationId xmlns:a16="http://schemas.microsoft.com/office/drawing/2014/main" xmlns="" id="{334E7245-4E87-4D29-AB9C-EF2B7CA25815}"/>
              </a:ext>
            </a:extLst>
          </p:cNvPr>
          <p:cNvGraphicFramePr>
            <a:graphicFrameLocks noGrp="1"/>
          </p:cNvGraphicFramePr>
          <p:nvPr>
            <p:ph idx="1"/>
            <p:extLst>
              <p:ext uri="{D42A27DB-BD31-4B8C-83A1-F6EECF244321}">
                <p14:modId xmlns:p14="http://schemas.microsoft.com/office/powerpoint/2010/main" val="2968110528"/>
              </p:ext>
            </p:extLst>
          </p:nvPr>
        </p:nvGraphicFramePr>
        <p:xfrm>
          <a:off x="628650" y="1371600"/>
          <a:ext cx="78867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054259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08D900-FB3F-4CB1-A042-3D0861D1AFEC}"/>
              </a:ext>
            </a:extLst>
          </p:cNvPr>
          <p:cNvSpPr>
            <a:spLocks noGrp="1"/>
          </p:cNvSpPr>
          <p:nvPr>
            <p:ph type="title"/>
          </p:nvPr>
        </p:nvSpPr>
        <p:spPr>
          <a:xfrm>
            <a:off x="628650" y="273844"/>
            <a:ext cx="7886700" cy="994172"/>
          </a:xfrm>
        </p:spPr>
        <p:txBody>
          <a:bodyPr>
            <a:normAutofit fontScale="90000"/>
          </a:bodyPr>
          <a:lstStyle/>
          <a:p>
            <a:r>
              <a:rPr lang="en-ZA" sz="2775" dirty="0"/>
              <a:t>4.	SMME Support (Equitable &amp; Inclusive Growth)</a:t>
            </a:r>
            <a:br>
              <a:rPr lang="en-ZA" sz="2775" dirty="0"/>
            </a:br>
            <a:endParaRPr lang="en-ZA" sz="2775" dirty="0"/>
          </a:p>
        </p:txBody>
      </p:sp>
      <p:graphicFrame>
        <p:nvGraphicFramePr>
          <p:cNvPr id="5" name="Content Placeholder 2">
            <a:extLst>
              <a:ext uri="{FF2B5EF4-FFF2-40B4-BE49-F238E27FC236}">
                <a16:creationId xmlns:a16="http://schemas.microsoft.com/office/drawing/2014/main" xmlns="" id="{11105D68-8301-4A15-8EE1-78DCBCFA9F86}"/>
              </a:ext>
            </a:extLst>
          </p:cNvPr>
          <p:cNvGraphicFramePr>
            <a:graphicFrameLocks noGrp="1"/>
          </p:cNvGraphicFramePr>
          <p:nvPr>
            <p:ph idx="1"/>
            <p:extLst>
              <p:ext uri="{D42A27DB-BD31-4B8C-83A1-F6EECF244321}">
                <p14:modId xmlns:p14="http://schemas.microsoft.com/office/powerpoint/2010/main" val="2988298655"/>
              </p:ext>
            </p:extLst>
          </p:nvPr>
        </p:nvGraphicFramePr>
        <p:xfrm>
          <a:off x="668965" y="1923678"/>
          <a:ext cx="7886700" cy="2858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xmlns="" id="{1CD825E3-5B4D-4953-90B0-64D78F1EA1AE}"/>
              </a:ext>
            </a:extLst>
          </p:cNvPr>
          <p:cNvGrpSpPr/>
          <p:nvPr/>
        </p:nvGrpSpPr>
        <p:grpSpPr>
          <a:xfrm>
            <a:off x="628650" y="1369219"/>
            <a:ext cx="7886700" cy="714008"/>
            <a:chOff x="0" y="1388765"/>
            <a:chExt cx="7886700" cy="1429257"/>
          </a:xfrm>
        </p:grpSpPr>
        <p:sp>
          <p:nvSpPr>
            <p:cNvPr id="6" name="Rectangle: Rounded Corners 5">
              <a:extLst>
                <a:ext uri="{FF2B5EF4-FFF2-40B4-BE49-F238E27FC236}">
                  <a16:creationId xmlns:a16="http://schemas.microsoft.com/office/drawing/2014/main" xmlns="" id="{E33E324D-CDC6-4658-B52F-3DEC700948BF}"/>
                </a:ext>
              </a:extLst>
            </p:cNvPr>
            <p:cNvSpPr/>
            <p:nvPr/>
          </p:nvSpPr>
          <p:spPr>
            <a:xfrm>
              <a:off x="0" y="1388765"/>
              <a:ext cx="7886700" cy="1429257"/>
            </a:xfrm>
            <a:prstGeom prst="roundRect">
              <a:avLst/>
            </a:prstGeom>
          </p:spPr>
          <p:style>
            <a:lnRef idx="2">
              <a:schemeClr val="lt1">
                <a:hueOff val="0"/>
                <a:satOff val="0"/>
                <a:lumOff val="0"/>
                <a:alphaOff val="0"/>
              </a:schemeClr>
            </a:lnRef>
            <a:fillRef idx="1">
              <a:schemeClr val="accent2">
                <a:hueOff val="-5622362"/>
                <a:satOff val="0"/>
                <a:lumOff val="23333"/>
                <a:alphaOff val="0"/>
              </a:schemeClr>
            </a:fillRef>
            <a:effectRef idx="0">
              <a:schemeClr val="accent2">
                <a:hueOff val="-5622362"/>
                <a:satOff val="0"/>
                <a:lumOff val="23333"/>
                <a:alphaOff val="0"/>
              </a:schemeClr>
            </a:effectRef>
            <a:fontRef idx="minor">
              <a:schemeClr val="lt1"/>
            </a:fontRef>
          </p:style>
        </p:sp>
        <p:sp>
          <p:nvSpPr>
            <p:cNvPr id="7" name="Rectangle: Rounded Corners 4">
              <a:extLst>
                <a:ext uri="{FF2B5EF4-FFF2-40B4-BE49-F238E27FC236}">
                  <a16:creationId xmlns:a16="http://schemas.microsoft.com/office/drawing/2014/main" xmlns="" id="{DA67A300-86D5-4C36-93D6-6B6036C393C2}"/>
                </a:ext>
              </a:extLst>
            </p:cNvPr>
            <p:cNvSpPr txBox="1"/>
            <p:nvPr/>
          </p:nvSpPr>
          <p:spPr>
            <a:xfrm>
              <a:off x="69771" y="1458536"/>
              <a:ext cx="7747158" cy="1289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ZA" sz="2100" dirty="0">
                  <a:solidFill>
                    <a:schemeClr val="tx2"/>
                  </a:solidFill>
                </a:rPr>
                <a:t>Build and strengthen collaborations with SMME sector stakeholders for focussed support programme</a:t>
              </a:r>
              <a:r>
                <a:rPr lang="en-ZA" sz="2100" kern="1200" dirty="0">
                  <a:solidFill>
                    <a:schemeClr val="tx2"/>
                  </a:solidFill>
                </a:rPr>
                <a:t> </a:t>
              </a:r>
              <a:endParaRPr lang="en-US" sz="2100" kern="1200" dirty="0">
                <a:solidFill>
                  <a:schemeClr val="tx2"/>
                </a:solidFill>
              </a:endParaRPr>
            </a:p>
          </p:txBody>
        </p:sp>
      </p:grpSp>
    </p:spTree>
    <p:extLst>
      <p:ext uri="{BB962C8B-B14F-4D97-AF65-F5344CB8AC3E}">
        <p14:creationId xmlns:p14="http://schemas.microsoft.com/office/powerpoint/2010/main" val="135561143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33DA5-5434-43F5-884D-0D10C4FE02C8}"/>
              </a:ext>
            </a:extLst>
          </p:cNvPr>
          <p:cNvSpPr>
            <a:spLocks noGrp="1"/>
          </p:cNvSpPr>
          <p:nvPr>
            <p:ph type="title"/>
          </p:nvPr>
        </p:nvSpPr>
        <p:spPr>
          <a:xfrm>
            <a:off x="628650" y="137161"/>
            <a:ext cx="7886700" cy="746759"/>
          </a:xfrm>
        </p:spPr>
        <p:txBody>
          <a:bodyPr>
            <a:normAutofit fontScale="90000"/>
          </a:bodyPr>
          <a:lstStyle/>
          <a:p>
            <a:r>
              <a:rPr lang="en-ZA" sz="2550" dirty="0"/>
              <a:t>5.	Development Finance and Stimulus Funding (Building viable fiscal economy to finance growth)</a:t>
            </a:r>
          </a:p>
        </p:txBody>
      </p:sp>
      <p:graphicFrame>
        <p:nvGraphicFramePr>
          <p:cNvPr id="5" name="Content Placeholder 2">
            <a:extLst>
              <a:ext uri="{FF2B5EF4-FFF2-40B4-BE49-F238E27FC236}">
                <a16:creationId xmlns:a16="http://schemas.microsoft.com/office/drawing/2014/main" xmlns="" id="{71727EBB-5494-47A1-8609-8BC1633AF455}"/>
              </a:ext>
            </a:extLst>
          </p:cNvPr>
          <p:cNvGraphicFramePr>
            <a:graphicFrameLocks noGrp="1"/>
          </p:cNvGraphicFramePr>
          <p:nvPr>
            <p:ph idx="1"/>
            <p:extLst>
              <p:ext uri="{D42A27DB-BD31-4B8C-83A1-F6EECF244321}">
                <p14:modId xmlns:p14="http://schemas.microsoft.com/office/powerpoint/2010/main" val="800681786"/>
              </p:ext>
            </p:extLst>
          </p:nvPr>
        </p:nvGraphicFramePr>
        <p:xfrm>
          <a:off x="411480" y="1089661"/>
          <a:ext cx="8465820" cy="3916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25113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2197" r="15226" b="-1"/>
          <a:stretch/>
        </p:blipFill>
        <p:spPr>
          <a:xfrm>
            <a:off x="5863188" y="7"/>
            <a:ext cx="3280813" cy="5143493"/>
          </a:xfrm>
          <a:custGeom>
            <a:avLst/>
            <a:gdLst/>
            <a:ahLst/>
            <a:cxnLst/>
            <a:rect l="l" t="t" r="r" b="b"/>
            <a:pathLst>
              <a:path w="4374417" h="6858000">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6068" r="2" b="2"/>
          <a:stretch/>
        </p:blipFill>
        <p:spPr>
          <a:xfrm>
            <a:off x="2679239" y="7"/>
            <a:ext cx="3734478" cy="2551169"/>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776" r="-2" b="-2"/>
          <a:stretch/>
        </p:blipFill>
        <p:spPr>
          <a:xfrm>
            <a:off x="2719019" y="2592324"/>
            <a:ext cx="3694109" cy="2551176"/>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2" name="Title 1"/>
          <p:cNvSpPr>
            <a:spLocks noGrp="1"/>
          </p:cNvSpPr>
          <p:nvPr>
            <p:ph type="title"/>
          </p:nvPr>
        </p:nvSpPr>
        <p:spPr>
          <a:xfrm>
            <a:off x="329184" y="1131570"/>
            <a:ext cx="2571750" cy="2173986"/>
          </a:xfrm>
        </p:spPr>
        <p:txBody>
          <a:bodyPr vert="horz" lIns="68580" tIns="34290" rIns="68580" bIns="34290" rtlCol="0" anchor="b">
            <a:normAutofit fontScale="90000"/>
          </a:bodyPr>
          <a:lstStyle/>
          <a:p>
            <a:r>
              <a:rPr lang="en-US" sz="2550" dirty="0">
                <a:solidFill>
                  <a:schemeClr val="tx1"/>
                </a:solidFill>
                <a:latin typeface="+mj-lt"/>
                <a:cs typeface="+mj-cs"/>
              </a:rPr>
              <a:t>Economy Recovery:</a:t>
            </a:r>
            <a:br>
              <a:rPr lang="en-US" sz="2550" dirty="0">
                <a:solidFill>
                  <a:schemeClr val="tx1"/>
                </a:solidFill>
                <a:latin typeface="+mj-lt"/>
                <a:cs typeface="+mj-cs"/>
              </a:rPr>
            </a:br>
            <a:r>
              <a:rPr lang="en-US" sz="2550" i="1" dirty="0">
                <a:solidFill>
                  <a:schemeClr val="tx1"/>
                </a:solidFill>
                <a:latin typeface="+mj-lt"/>
                <a:cs typeface="+mj-cs"/>
              </a:rPr>
              <a:t>Immediate and Medium-Term Responses by Sectors</a:t>
            </a:r>
          </a:p>
        </p:txBody>
      </p:sp>
      <p:sp>
        <p:nvSpPr>
          <p:cNvPr id="4" name="Slide Number Placeholder 3"/>
          <p:cNvSpPr>
            <a:spLocks noGrp="1"/>
          </p:cNvSpPr>
          <p:nvPr>
            <p:ph type="sldNum" sz="quarter" idx="12"/>
          </p:nvPr>
        </p:nvSpPr>
        <p:spPr>
          <a:xfrm>
            <a:off x="6757416" y="4767263"/>
            <a:ext cx="2057400" cy="273844"/>
          </a:xfrm>
        </p:spPr>
        <p:txBody>
          <a:bodyPr vert="horz" lIns="68580" tIns="34290" rIns="68580" bIns="34290" rtlCol="0" anchor="ctr">
            <a:normAutofit/>
          </a:bodyPr>
          <a:lstStyle/>
          <a:p>
            <a:pPr>
              <a:spcAft>
                <a:spcPts val="450"/>
              </a:spcAft>
              <a:defRPr/>
            </a:pPr>
            <a:fld id="{AC9F6ABF-73A4-3E47-9F28-FAC42528DF6E}" type="slidenum">
              <a:rPr lang="en-US" altLang="en-US">
                <a:solidFill>
                  <a:schemeClr val="bg1"/>
                </a:solidFill>
              </a:rPr>
              <a:pPr>
                <a:spcAft>
                  <a:spcPts val="450"/>
                </a:spcAft>
                <a:defRPr/>
              </a:pPr>
              <a:t>16</a:t>
            </a:fld>
            <a:endParaRPr lang="en-US" altLang="en-US">
              <a:solidFill>
                <a:schemeClr val="bg1"/>
              </a:solidFill>
            </a:endParaRPr>
          </a:p>
        </p:txBody>
      </p:sp>
    </p:spTree>
    <p:extLst>
      <p:ext uri="{BB962C8B-B14F-4D97-AF65-F5344CB8AC3E}">
        <p14:creationId xmlns:p14="http://schemas.microsoft.com/office/powerpoint/2010/main" val="116624393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8F90E45-EA02-470A-91B2-A5F3F7BF4B81}"/>
              </a:ext>
            </a:extLst>
          </p:cNvPr>
          <p:cNvSpPr>
            <a:spLocks noGrp="1"/>
          </p:cNvSpPr>
          <p:nvPr>
            <p:ph type="title"/>
          </p:nvPr>
        </p:nvSpPr>
        <p:spPr>
          <a:xfrm>
            <a:off x="667365" y="211578"/>
            <a:ext cx="6890482" cy="651796"/>
          </a:xfrm>
        </p:spPr>
        <p:txBody>
          <a:bodyPr>
            <a:normAutofit fontScale="90000"/>
          </a:bodyPr>
          <a:lstStyle/>
          <a:p>
            <a:pPr algn="ctr"/>
            <a:r>
              <a:rPr lang="en-GB" b="1" dirty="0"/>
              <a:t>Sector Response:</a:t>
            </a:r>
            <a:br>
              <a:rPr lang="en-GB" b="1" dirty="0"/>
            </a:br>
            <a:r>
              <a:rPr lang="en-GB" b="1" dirty="0"/>
              <a:t>Auto &amp; Non-Auto Manufacturing Sectors</a:t>
            </a:r>
            <a:endParaRPr lang="en-GB" sz="45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319396"/>
              </p:ext>
            </p:extLst>
          </p:nvPr>
        </p:nvGraphicFramePr>
        <p:xfrm>
          <a:off x="667365" y="1317631"/>
          <a:ext cx="6136883" cy="2736166"/>
        </p:xfrm>
        <a:graphic>
          <a:graphicData uri="http://schemas.openxmlformats.org/drawingml/2006/table">
            <a:tbl>
              <a:tblPr firstRow="1" bandRow="1">
                <a:tableStyleId>{793D81CF-94F2-401A-BA57-92F5A7B2D0C5}</a:tableStyleId>
              </a:tblPr>
              <a:tblGrid>
                <a:gridCol w="4264675">
                  <a:extLst>
                    <a:ext uri="{9D8B030D-6E8A-4147-A177-3AD203B41FA5}">
                      <a16:colId xmlns:a16="http://schemas.microsoft.com/office/drawing/2014/main" xmlns="" val="2133714494"/>
                    </a:ext>
                  </a:extLst>
                </a:gridCol>
                <a:gridCol w="1872208">
                  <a:extLst>
                    <a:ext uri="{9D8B030D-6E8A-4147-A177-3AD203B41FA5}">
                      <a16:colId xmlns:a16="http://schemas.microsoft.com/office/drawing/2014/main" xmlns="" val="1948824865"/>
                    </a:ext>
                  </a:extLst>
                </a:gridCol>
              </a:tblGrid>
              <a:tr h="391877">
                <a:tc>
                  <a:txBody>
                    <a:bodyPr/>
                    <a:lstStyle/>
                    <a:p>
                      <a:r>
                        <a:rPr lang="en-GB" sz="1100" dirty="0"/>
                        <a:t>Interventions</a:t>
                      </a:r>
                    </a:p>
                  </a:txBody>
                  <a:tcPr marL="68580" marR="68580" marT="34290" marB="34290">
                    <a:solidFill>
                      <a:srgbClr val="990000">
                        <a:alpha val="74902"/>
                      </a:srgbClr>
                    </a:solidFill>
                  </a:tcPr>
                </a:tc>
                <a:tc>
                  <a:txBody>
                    <a:bodyPr/>
                    <a:lstStyle/>
                    <a:p>
                      <a:r>
                        <a:rPr lang="en-GB" sz="1100" dirty="0"/>
                        <a:t>Status</a:t>
                      </a:r>
                    </a:p>
                  </a:txBody>
                  <a:tcPr marL="68580" marR="68580" marT="34290" marB="34290">
                    <a:solidFill>
                      <a:srgbClr val="A50021">
                        <a:alpha val="74902"/>
                      </a:srgbClr>
                    </a:solidFill>
                  </a:tcPr>
                </a:tc>
                <a:extLst>
                  <a:ext uri="{0D108BD9-81ED-4DB2-BD59-A6C34878D82A}">
                    <a16:rowId xmlns:a16="http://schemas.microsoft.com/office/drawing/2014/main" xmlns="" val="3947033930"/>
                  </a:ext>
                </a:extLst>
              </a:tr>
              <a:tr h="502202">
                <a:tc>
                  <a:txBody>
                    <a:bodyPr/>
                    <a:lstStyle/>
                    <a:p>
                      <a:pPr algn="l"/>
                      <a:r>
                        <a:rPr lang="en-GB" sz="1100" dirty="0"/>
                        <a:t>Strengthened relations with Industry Clusters</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Operational</a:t>
                      </a:r>
                    </a:p>
                    <a:p>
                      <a:pPr algn="ctr"/>
                      <a:endParaRPr lang="en-GB" sz="1100" dirty="0"/>
                    </a:p>
                  </a:txBody>
                  <a:tcPr marL="68580" marR="68580" marT="34290" marB="34290"/>
                </a:tc>
                <a:extLst>
                  <a:ext uri="{0D108BD9-81ED-4DB2-BD59-A6C34878D82A}">
                    <a16:rowId xmlns:a16="http://schemas.microsoft.com/office/drawing/2014/main" xmlns="" val="1371909257"/>
                  </a:ext>
                </a:extLst>
              </a:tr>
              <a:tr h="820467">
                <a:tc>
                  <a:txBody>
                    <a:bodyPr/>
                    <a:lstStyle/>
                    <a:p>
                      <a:pPr algn="l"/>
                      <a:r>
                        <a:rPr lang="en-GB" sz="1100" dirty="0"/>
                        <a:t>Maintain the Manufacturing Support</a:t>
                      </a:r>
                      <a:r>
                        <a:rPr lang="en-GB" sz="1100" baseline="0" dirty="0"/>
                        <a:t> Centre for distress manufacturing companies and ensure maximum participation in ECDC Job stimulus fund instrument</a:t>
                      </a:r>
                      <a:endParaRPr lang="en-GB" sz="1100" dirty="0"/>
                    </a:p>
                  </a:txBody>
                  <a:tcPr marL="68580" marR="68580" marT="34290" marB="34290">
                    <a:solidFill>
                      <a:srgbClr val="FF9933">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Operational</a:t>
                      </a:r>
                    </a:p>
                  </a:txBody>
                  <a:tcPr marL="68580" marR="68580" marT="34290" marB="34290">
                    <a:solidFill>
                      <a:srgbClr val="FF9933">
                        <a:alpha val="50196"/>
                      </a:srgbClr>
                    </a:solidFill>
                  </a:tcPr>
                </a:tc>
                <a:extLst>
                  <a:ext uri="{0D108BD9-81ED-4DB2-BD59-A6C34878D82A}">
                    <a16:rowId xmlns:a16="http://schemas.microsoft.com/office/drawing/2014/main" xmlns="" val="3280236373"/>
                  </a:ext>
                </a:extLst>
              </a:tr>
              <a:tr h="367050">
                <a:tc>
                  <a:txBody>
                    <a:bodyPr/>
                    <a:lstStyle/>
                    <a:p>
                      <a:pPr algn="l"/>
                      <a:r>
                        <a:rPr lang="en-GB" sz="1100" dirty="0"/>
                        <a:t>Implementation of COVID19</a:t>
                      </a:r>
                      <a:r>
                        <a:rPr lang="en-GB" sz="1100" baseline="0" dirty="0"/>
                        <a:t> Distressed portal</a:t>
                      </a:r>
                      <a:endParaRPr lang="en-GB" sz="1100" dirty="0"/>
                    </a:p>
                  </a:txBody>
                  <a:tcPr marL="68580" marR="68580" marT="34290" marB="34290"/>
                </a:tc>
                <a:tc>
                  <a:txBody>
                    <a:bodyPr/>
                    <a:lstStyle/>
                    <a:p>
                      <a:pPr algn="ctr"/>
                      <a:r>
                        <a:rPr lang="en-GB" sz="1100" dirty="0"/>
                        <a:t>Operational</a:t>
                      </a:r>
                    </a:p>
                  </a:txBody>
                  <a:tcPr marL="68580" marR="68580" marT="34290" marB="34290"/>
                </a:tc>
                <a:extLst>
                  <a:ext uri="{0D108BD9-81ED-4DB2-BD59-A6C34878D82A}">
                    <a16:rowId xmlns:a16="http://schemas.microsoft.com/office/drawing/2014/main" xmlns="" val="1420976251"/>
                  </a:ext>
                </a:extLst>
              </a:tr>
              <a:tr h="391877">
                <a:tc>
                  <a:txBody>
                    <a:bodyPr/>
                    <a:lstStyle/>
                    <a:p>
                      <a:r>
                        <a:rPr lang="en-GB" sz="1100" dirty="0"/>
                        <a:t>Support with the development of PPE manufacturing capacity</a:t>
                      </a:r>
                    </a:p>
                  </a:txBody>
                  <a:tcPr marL="68580" marR="68580" marT="34290" marB="34290">
                    <a:solidFill>
                      <a:srgbClr val="FF9933">
                        <a:alpha val="50196"/>
                      </a:srgbClr>
                    </a:solidFill>
                  </a:tcPr>
                </a:tc>
                <a:tc>
                  <a:txBody>
                    <a:bodyPr/>
                    <a:lstStyle/>
                    <a:p>
                      <a:pPr algn="ctr"/>
                      <a:r>
                        <a:rPr lang="en-GB" sz="1100" dirty="0"/>
                        <a:t>Operational</a:t>
                      </a:r>
                    </a:p>
                  </a:txBody>
                  <a:tcPr marL="68580" marR="68580" marT="34290" marB="34290">
                    <a:solidFill>
                      <a:srgbClr val="FF9933">
                        <a:alpha val="50196"/>
                      </a:srgbClr>
                    </a:solidFill>
                  </a:tcPr>
                </a:tc>
                <a:extLst>
                  <a:ext uri="{0D108BD9-81ED-4DB2-BD59-A6C34878D82A}">
                    <a16:rowId xmlns:a16="http://schemas.microsoft.com/office/drawing/2014/main" xmlns="" val="4254762775"/>
                  </a:ext>
                </a:extLst>
              </a:tr>
              <a:tr h="262693">
                <a:tc>
                  <a:txBody>
                    <a:bodyPr/>
                    <a:lstStyle/>
                    <a:p>
                      <a:r>
                        <a:rPr lang="en-GB" sz="1100" dirty="0"/>
                        <a:t>Roll-out Jobs Stimulus Fund</a:t>
                      </a:r>
                    </a:p>
                  </a:txBody>
                  <a:tcPr marL="68580" marR="68580" marT="34290" marB="34290"/>
                </a:tc>
                <a:tc>
                  <a:txBody>
                    <a:bodyPr/>
                    <a:lstStyle/>
                    <a:p>
                      <a:pPr algn="ctr"/>
                      <a:r>
                        <a:rPr lang="en-GB" sz="1100" dirty="0"/>
                        <a:t>Operational</a:t>
                      </a:r>
                    </a:p>
                  </a:txBody>
                  <a:tcPr marL="68580" marR="68580" marT="34290" marB="34290"/>
                </a:tc>
                <a:extLst>
                  <a:ext uri="{0D108BD9-81ED-4DB2-BD59-A6C34878D82A}">
                    <a16:rowId xmlns:a16="http://schemas.microsoft.com/office/drawing/2014/main" xmlns="" val="3781432800"/>
                  </a:ext>
                </a:extLst>
              </a:tr>
            </a:tbl>
          </a:graphicData>
        </a:graphic>
      </p:graphicFrame>
      <p:sp>
        <p:nvSpPr>
          <p:cNvPr id="4" name="Slide Number Placeholder 3"/>
          <p:cNvSpPr>
            <a:spLocks noGrp="1"/>
          </p:cNvSpPr>
          <p:nvPr>
            <p:ph type="sldNum" sz="quarter" idx="12"/>
          </p:nvPr>
        </p:nvSpPr>
        <p:spPr/>
        <p:txBody>
          <a:bodyPr/>
          <a:lstStyle/>
          <a:p>
            <a:pPr>
              <a:defRPr/>
            </a:pPr>
            <a:fld id="{5F56ADC9-FAD9-2044-9CBA-DB988DF64395}" type="slidenum">
              <a:rPr lang="en-GB" altLang="en-US" smtClean="0"/>
              <a:pPr>
                <a:defRPr/>
              </a:pPr>
              <a:t>17</a:t>
            </a:fld>
            <a:endParaRPr lang="en-GB" altLang="en-US" dirty="0"/>
          </a:p>
        </p:txBody>
      </p:sp>
      <p:pic>
        <p:nvPicPr>
          <p:cNvPr id="7" name="Picture 1">
            <a:extLst>
              <a:ext uri="{FF2B5EF4-FFF2-40B4-BE49-F238E27FC236}">
                <a16:creationId xmlns:a16="http://schemas.microsoft.com/office/drawing/2014/main" xmlns="" id="{6A183737-CD56-4F87-A46B-0275BF5F388A}"/>
              </a:ext>
            </a:extLst>
          </p:cNvPr>
          <p:cNvPicPr>
            <a:picLocks noChangeAspect="1"/>
          </p:cNvPicPr>
          <p:nvPr/>
        </p:nvPicPr>
        <p:blipFill>
          <a:blip r:embed="rId2">
            <a:extLst>
              <a:ext uri="{28A0092B-C50C-407E-A947-70E740481C1C}">
                <a14:useLocalDpi xmlns:a14="http://schemas.microsoft.com/office/drawing/2010/main" val="0"/>
              </a:ext>
            </a:extLst>
          </a:blip>
          <a:srcRect r="42014" b="-3909"/>
          <a:stretch>
            <a:fillRect/>
          </a:stretch>
        </p:blipFill>
        <p:spPr bwMode="auto">
          <a:xfrm>
            <a:off x="6993413" y="3537028"/>
            <a:ext cx="1815162" cy="48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xmlns="" id="{6667996A-01F4-4BB0-9172-F806B2F67C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3193" y="1516153"/>
            <a:ext cx="1709617" cy="62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xmlns="" id="{4F0D6186-E726-4213-BDD4-BAEDB94B2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3192" y="2479650"/>
            <a:ext cx="1600200" cy="86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5425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8F90E45-EA02-470A-91B2-A5F3F7BF4B81}"/>
              </a:ext>
            </a:extLst>
          </p:cNvPr>
          <p:cNvSpPr>
            <a:spLocks noGrp="1"/>
          </p:cNvSpPr>
          <p:nvPr>
            <p:ph type="title"/>
          </p:nvPr>
        </p:nvSpPr>
        <p:spPr>
          <a:xfrm>
            <a:off x="542004" y="223771"/>
            <a:ext cx="6961837" cy="639011"/>
          </a:xfrm>
        </p:spPr>
        <p:txBody>
          <a:bodyPr>
            <a:normAutofit fontScale="90000"/>
          </a:bodyPr>
          <a:lstStyle/>
          <a:p>
            <a:pPr algn="ctr"/>
            <a:r>
              <a:rPr lang="en-GB" sz="2700" dirty="0"/>
              <a:t>Agriculture and Agro Processing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1097901"/>
              </p:ext>
            </p:extLst>
          </p:nvPr>
        </p:nvGraphicFramePr>
        <p:xfrm>
          <a:off x="693174" y="1091381"/>
          <a:ext cx="7191193" cy="1364196"/>
        </p:xfrm>
        <a:graphic>
          <a:graphicData uri="http://schemas.openxmlformats.org/drawingml/2006/table">
            <a:tbl>
              <a:tblPr firstRow="1" bandRow="1">
                <a:tableStyleId>{793D81CF-94F2-401A-BA57-92F5A7B2D0C5}</a:tableStyleId>
              </a:tblPr>
              <a:tblGrid>
                <a:gridCol w="4742922">
                  <a:extLst>
                    <a:ext uri="{9D8B030D-6E8A-4147-A177-3AD203B41FA5}">
                      <a16:colId xmlns:a16="http://schemas.microsoft.com/office/drawing/2014/main" xmlns="" val="2133714494"/>
                    </a:ext>
                  </a:extLst>
                </a:gridCol>
                <a:gridCol w="2448271">
                  <a:extLst>
                    <a:ext uri="{9D8B030D-6E8A-4147-A177-3AD203B41FA5}">
                      <a16:colId xmlns:a16="http://schemas.microsoft.com/office/drawing/2014/main" xmlns="" val="1948824865"/>
                    </a:ext>
                  </a:extLst>
                </a:gridCol>
              </a:tblGrid>
              <a:tr h="408357">
                <a:tc>
                  <a:txBody>
                    <a:bodyPr/>
                    <a:lstStyle/>
                    <a:p>
                      <a:r>
                        <a:rPr lang="en-GB" sz="1100" dirty="0"/>
                        <a:t>Intervention</a:t>
                      </a:r>
                    </a:p>
                  </a:txBody>
                  <a:tcPr marL="68580" marR="68580" marT="34290" marB="34290">
                    <a:solidFill>
                      <a:srgbClr val="A50021"/>
                    </a:solidFill>
                  </a:tcPr>
                </a:tc>
                <a:tc>
                  <a:txBody>
                    <a:bodyPr/>
                    <a:lstStyle/>
                    <a:p>
                      <a:r>
                        <a:rPr lang="en-GB" sz="1100" dirty="0"/>
                        <a:t>Status</a:t>
                      </a:r>
                    </a:p>
                  </a:txBody>
                  <a:tcPr marL="68580" marR="68580" marT="34290" marB="34290">
                    <a:solidFill>
                      <a:srgbClr val="A50021"/>
                    </a:solidFill>
                  </a:tcPr>
                </a:tc>
                <a:extLst>
                  <a:ext uri="{0D108BD9-81ED-4DB2-BD59-A6C34878D82A}">
                    <a16:rowId xmlns:a16="http://schemas.microsoft.com/office/drawing/2014/main" xmlns="" val="3947033930"/>
                  </a:ext>
                </a:extLst>
              </a:tr>
              <a:tr h="408357">
                <a:tc>
                  <a:txBody>
                    <a:bodyPr/>
                    <a:lstStyle/>
                    <a:p>
                      <a:r>
                        <a:rPr lang="en-GB" sz="1100" dirty="0"/>
                        <a:t>Develop and roll-out enablers for primary production ramp up</a:t>
                      </a:r>
                    </a:p>
                  </a:txBody>
                  <a:tcPr marL="68580" marR="68580" marT="34290" marB="34290"/>
                </a:tc>
                <a:tc>
                  <a:txBody>
                    <a:bodyPr/>
                    <a:lstStyle/>
                    <a:p>
                      <a:r>
                        <a:rPr lang="en-GB" sz="1100" dirty="0"/>
                        <a:t>Operational</a:t>
                      </a:r>
                    </a:p>
                  </a:txBody>
                  <a:tcPr marL="68580" marR="68580" marT="34290" marB="34290"/>
                </a:tc>
                <a:extLst>
                  <a:ext uri="{0D108BD9-81ED-4DB2-BD59-A6C34878D82A}">
                    <a16:rowId xmlns:a16="http://schemas.microsoft.com/office/drawing/2014/main" xmlns="" val="3781432800"/>
                  </a:ext>
                </a:extLst>
              </a:tr>
              <a:tr h="273741">
                <a:tc>
                  <a:txBody>
                    <a:bodyPr/>
                    <a:lstStyle/>
                    <a:p>
                      <a:r>
                        <a:rPr lang="en-GB" sz="1100" dirty="0"/>
                        <a:t>Agricultural industry cluster development</a:t>
                      </a:r>
                    </a:p>
                  </a:txBody>
                  <a:tcPr marL="68580" marR="68580" marT="34290" marB="34290">
                    <a:solidFill>
                      <a:schemeClr val="accent2">
                        <a:lumMod val="40000"/>
                        <a:lumOff val="60000"/>
                      </a:schemeClr>
                    </a:solidFill>
                  </a:tcPr>
                </a:tc>
                <a:tc>
                  <a:txBody>
                    <a:bodyPr/>
                    <a:lstStyle/>
                    <a:p>
                      <a:r>
                        <a:rPr lang="en-GB" sz="1100" dirty="0"/>
                        <a:t>Operational</a:t>
                      </a:r>
                    </a:p>
                  </a:txBody>
                  <a:tcPr marL="68580" marR="68580" marT="34290" marB="34290">
                    <a:solidFill>
                      <a:schemeClr val="accent2">
                        <a:lumMod val="40000"/>
                        <a:lumOff val="60000"/>
                      </a:schemeClr>
                    </a:solidFill>
                  </a:tcPr>
                </a:tc>
                <a:extLst>
                  <a:ext uri="{0D108BD9-81ED-4DB2-BD59-A6C34878D82A}">
                    <a16:rowId xmlns:a16="http://schemas.microsoft.com/office/drawing/2014/main" xmlns="" val="691967496"/>
                  </a:ext>
                </a:extLst>
              </a:tr>
              <a:tr h="273741">
                <a:tc>
                  <a:txBody>
                    <a:bodyPr/>
                    <a:lstStyle/>
                    <a:p>
                      <a:r>
                        <a:rPr lang="en-GB" sz="1100" dirty="0"/>
                        <a:t>Development of sector funding scheme for  value chains</a:t>
                      </a:r>
                    </a:p>
                  </a:txBody>
                  <a:tcPr marL="68580" marR="68580" marT="34290" marB="34290">
                    <a:solidFill>
                      <a:schemeClr val="bg1">
                        <a:lumMod val="85000"/>
                      </a:schemeClr>
                    </a:solidFill>
                  </a:tcPr>
                </a:tc>
                <a:tc>
                  <a:txBody>
                    <a:bodyPr/>
                    <a:lstStyle/>
                    <a:p>
                      <a:r>
                        <a:rPr lang="en-GB" sz="1100" dirty="0"/>
                        <a:t>Development</a:t>
                      </a:r>
                    </a:p>
                  </a:txBody>
                  <a:tcPr marL="68580" marR="68580" marT="34290" marB="34290">
                    <a:solidFill>
                      <a:schemeClr val="bg1">
                        <a:lumMod val="85000"/>
                      </a:schemeClr>
                    </a:solidFill>
                  </a:tcPr>
                </a:tc>
                <a:extLst>
                  <a:ext uri="{0D108BD9-81ED-4DB2-BD59-A6C34878D82A}">
                    <a16:rowId xmlns:a16="http://schemas.microsoft.com/office/drawing/2014/main" xmlns="" val="1082194138"/>
                  </a:ext>
                </a:extLst>
              </a:tr>
            </a:tbl>
          </a:graphicData>
        </a:graphic>
      </p:graphicFrame>
      <p:sp>
        <p:nvSpPr>
          <p:cNvPr id="4" name="Slide Number Placeholder 3"/>
          <p:cNvSpPr>
            <a:spLocks noGrp="1"/>
          </p:cNvSpPr>
          <p:nvPr>
            <p:ph type="sldNum" sz="quarter" idx="12"/>
          </p:nvPr>
        </p:nvSpPr>
        <p:spPr/>
        <p:txBody>
          <a:bodyPr/>
          <a:lstStyle/>
          <a:p>
            <a:pPr>
              <a:defRPr/>
            </a:pPr>
            <a:fld id="{5F56ADC9-FAD9-2044-9CBA-DB988DF64395}" type="slidenum">
              <a:rPr lang="en-GB" altLang="en-US" smtClean="0"/>
              <a:pPr>
                <a:defRPr/>
              </a:pPr>
              <a:t>18</a:t>
            </a:fld>
            <a:endParaRPr lang="en-GB" altLang="en-US" dirty="0"/>
          </a:p>
        </p:txBody>
      </p:sp>
    </p:spTree>
    <p:extLst>
      <p:ext uri="{BB962C8B-B14F-4D97-AF65-F5344CB8AC3E}">
        <p14:creationId xmlns:p14="http://schemas.microsoft.com/office/powerpoint/2010/main" val="304434839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920510"/>
            <a:ext cx="9144000" cy="4120597"/>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ZA" sz="4200">
              <a:latin typeface="Gill Sans" charset="0"/>
              <a:ea typeface="ヒラギノ角ゴ ProN W3" charset="0"/>
              <a:cs typeface="ヒラギノ角ゴ ProN W3" charset="0"/>
              <a:sym typeface="Gill Sans" charset="0"/>
            </a:endParaRPr>
          </a:p>
        </p:txBody>
      </p:sp>
      <p:sp>
        <p:nvSpPr>
          <p:cNvPr id="4" name="Slide Number Placeholder 3"/>
          <p:cNvSpPr>
            <a:spLocks noGrp="1"/>
          </p:cNvSpPr>
          <p:nvPr>
            <p:ph type="sldNum" sz="quarter" idx="12"/>
          </p:nvPr>
        </p:nvSpPr>
        <p:spPr/>
        <p:txBody>
          <a:bodyPr/>
          <a:lstStyle/>
          <a:p>
            <a:pPr>
              <a:defRPr/>
            </a:pPr>
            <a:fld id="{90BDDB24-5341-4E32-B2C3-399E54703196}" type="slidenum">
              <a:rPr lang="en-US" altLang="en-US" smtClean="0"/>
              <a:pPr>
                <a:defRPr/>
              </a:pPr>
              <a:t>19</a:t>
            </a:fld>
            <a:endParaRPr lang="en-US" altLang="en-US" dirty="0"/>
          </a:p>
        </p:txBody>
      </p:sp>
      <p:sp>
        <p:nvSpPr>
          <p:cNvPr id="101" name="TextBox 100"/>
          <p:cNvSpPr txBox="1"/>
          <p:nvPr/>
        </p:nvSpPr>
        <p:spPr>
          <a:xfrm>
            <a:off x="791580" y="195819"/>
            <a:ext cx="6635679" cy="738664"/>
          </a:xfrm>
          <a:prstGeom prst="rect">
            <a:avLst/>
          </a:prstGeom>
          <a:noFill/>
        </p:spPr>
        <p:txBody>
          <a:bodyPr wrap="square" rtlCol="0">
            <a:spAutoFit/>
          </a:bodyPr>
          <a:lstStyle/>
          <a:p>
            <a:pPr algn="ctr"/>
            <a:r>
              <a:rPr lang="en-GB" sz="2100" b="1" dirty="0"/>
              <a:t>Agriculture and Agro Processing</a:t>
            </a:r>
            <a:endParaRPr lang="en-US" sz="2100" b="1" dirty="0">
              <a:latin typeface="+mj-lt"/>
            </a:endParaRPr>
          </a:p>
          <a:p>
            <a:pPr algn="ctr"/>
            <a:r>
              <a:rPr lang="en-US" sz="2100" b="1" dirty="0">
                <a:latin typeface="+mj-lt"/>
              </a:rPr>
              <a:t>Agriculture Recovery Plan</a:t>
            </a:r>
          </a:p>
        </p:txBody>
      </p:sp>
      <p:grpSp>
        <p:nvGrpSpPr>
          <p:cNvPr id="5" name="Group 4"/>
          <p:cNvGrpSpPr/>
          <p:nvPr/>
        </p:nvGrpSpPr>
        <p:grpSpPr>
          <a:xfrm>
            <a:off x="228600" y="1038895"/>
            <a:ext cx="8517194" cy="4543225"/>
            <a:chOff x="281940" y="437854"/>
            <a:chExt cx="11803380" cy="6835245"/>
          </a:xfrm>
        </p:grpSpPr>
        <p:sp>
          <p:nvSpPr>
            <p:cNvPr id="6" name="Rounded Rectangle 5"/>
            <p:cNvSpPr/>
            <p:nvPr/>
          </p:nvSpPr>
          <p:spPr>
            <a:xfrm>
              <a:off x="4083854" y="2870945"/>
              <a:ext cx="1937385" cy="1160145"/>
            </a:xfrm>
            <a:prstGeom prst="roundRect">
              <a:avLst/>
            </a:prstGeom>
            <a:solidFill>
              <a:srgbClr val="70AD47">
                <a:lumMod val="75000"/>
              </a:srgbClr>
            </a:solidFill>
            <a:ln w="25400" cap="flat" cmpd="sng" algn="ctr">
              <a:solidFill>
                <a:srgbClr val="5B9BD5">
                  <a:shade val="50000"/>
                </a:srgbClr>
              </a:solidFill>
              <a:prstDash val="solid"/>
              <a:miter lim="800000"/>
            </a:ln>
            <a:effectLst/>
          </p:spPr>
          <p:txBody>
            <a:bodyPr rtlCol="0" anchor="ctr"/>
            <a:lstStyle/>
            <a:p>
              <a:pPr algn="ctr" defTabSz="685800">
                <a:defRPr/>
              </a:pPr>
              <a:r>
                <a:rPr lang="en-ZA" sz="1050" kern="0" dirty="0">
                  <a:solidFill>
                    <a:prstClr val="white"/>
                  </a:solidFill>
                  <a:latin typeface="Calibri" panose="020F0502020204030204"/>
                </a:rPr>
                <a:t>Grow the economy and employment through investment in high-potential but marginalised areas</a:t>
              </a:r>
            </a:p>
          </p:txBody>
        </p:sp>
        <p:grpSp>
          <p:nvGrpSpPr>
            <p:cNvPr id="7" name="Group 6"/>
            <p:cNvGrpSpPr/>
            <p:nvPr/>
          </p:nvGrpSpPr>
          <p:grpSpPr>
            <a:xfrm>
              <a:off x="281940" y="437854"/>
              <a:ext cx="11803380" cy="6835245"/>
              <a:chOff x="281940" y="437854"/>
              <a:chExt cx="11803380" cy="6835245"/>
            </a:xfrm>
          </p:grpSpPr>
          <p:sp>
            <p:nvSpPr>
              <p:cNvPr id="8" name="Rounded Rectangle 7"/>
              <p:cNvSpPr/>
              <p:nvPr/>
            </p:nvSpPr>
            <p:spPr>
              <a:xfrm>
                <a:off x="285741" y="437854"/>
                <a:ext cx="1836420" cy="518161"/>
              </a:xfrm>
              <a:prstGeom prst="roundRect">
                <a:avLst/>
              </a:prstGeom>
              <a:solidFill>
                <a:srgbClr val="ED7D31">
                  <a:lumMod val="75000"/>
                </a:srgbClr>
              </a:solidFill>
              <a:ln w="25400" cap="flat" cmpd="sng" algn="ctr">
                <a:solidFill>
                  <a:srgbClr val="5B9BD5">
                    <a:shade val="50000"/>
                  </a:srgbClr>
                </a:solidFill>
                <a:prstDash val="solid"/>
                <a:miter lim="800000"/>
              </a:ln>
              <a:effectLst/>
            </p:spPr>
            <p:txBody>
              <a:bodyPr rtlCol="0" anchor="ctr"/>
              <a:lstStyle/>
              <a:p>
                <a:pPr algn="ctr" defTabSz="685800">
                  <a:defRPr/>
                </a:pPr>
                <a:r>
                  <a:rPr lang="en-ZA" sz="1350" b="1" kern="0" dirty="0">
                    <a:solidFill>
                      <a:prstClr val="white"/>
                    </a:solidFill>
                    <a:latin typeface="Calibri Light" panose="020F0302020204030204"/>
                  </a:rPr>
                  <a:t>Problem Statement</a:t>
                </a:r>
              </a:p>
            </p:txBody>
          </p:sp>
          <p:sp>
            <p:nvSpPr>
              <p:cNvPr id="9" name="Rounded Rectangle 8"/>
              <p:cNvSpPr/>
              <p:nvPr/>
            </p:nvSpPr>
            <p:spPr>
              <a:xfrm>
                <a:off x="2335521" y="437854"/>
                <a:ext cx="1630680" cy="518159"/>
              </a:xfrm>
              <a:prstGeom prst="roundRect">
                <a:avLst/>
              </a:prstGeom>
              <a:solidFill>
                <a:srgbClr val="00B050"/>
              </a:solidFill>
              <a:ln w="25400" cap="flat" cmpd="sng" algn="ctr">
                <a:solidFill>
                  <a:srgbClr val="5B9BD5">
                    <a:shade val="50000"/>
                  </a:srgbClr>
                </a:solidFill>
                <a:prstDash val="solid"/>
                <a:miter lim="800000"/>
              </a:ln>
              <a:effectLst/>
            </p:spPr>
            <p:txBody>
              <a:bodyPr rtlCol="0" anchor="ctr"/>
              <a:lstStyle/>
              <a:p>
                <a:pPr algn="ctr" defTabSz="685800">
                  <a:defRPr/>
                </a:pPr>
                <a:r>
                  <a:rPr lang="en-ZA" sz="1350" b="1" kern="0" dirty="0">
                    <a:solidFill>
                      <a:prstClr val="white"/>
                    </a:solidFill>
                    <a:latin typeface="Calibri Light" panose="020F0302020204030204"/>
                  </a:rPr>
                  <a:t>Desired Change</a:t>
                </a:r>
              </a:p>
            </p:txBody>
          </p:sp>
          <p:sp>
            <p:nvSpPr>
              <p:cNvPr id="10" name="Rounded Rectangle 9"/>
              <p:cNvSpPr/>
              <p:nvPr/>
            </p:nvSpPr>
            <p:spPr>
              <a:xfrm>
                <a:off x="4192895" y="437854"/>
                <a:ext cx="1729740" cy="518159"/>
              </a:xfrm>
              <a:prstGeom prst="roundRect">
                <a:avLst/>
              </a:prstGeom>
              <a:solidFill>
                <a:srgbClr val="FFC000"/>
              </a:solidFill>
              <a:ln w="25400" cap="flat" cmpd="sng" algn="ctr">
                <a:solidFill>
                  <a:srgbClr val="5B9BD5">
                    <a:shade val="50000"/>
                  </a:srgbClr>
                </a:solidFill>
                <a:prstDash val="solid"/>
                <a:miter lim="800000"/>
              </a:ln>
              <a:effectLst/>
            </p:spPr>
            <p:txBody>
              <a:bodyPr rtlCol="0" anchor="ctr"/>
              <a:lstStyle/>
              <a:p>
                <a:pPr algn="ctr" defTabSz="685800">
                  <a:defRPr/>
                </a:pPr>
                <a:r>
                  <a:rPr lang="en-ZA" sz="1500" b="1" kern="0">
                    <a:solidFill>
                      <a:prstClr val="white"/>
                    </a:solidFill>
                    <a:latin typeface="Calibri Light" panose="020F0302020204030204"/>
                  </a:rPr>
                  <a:t>Approach</a:t>
                </a:r>
                <a:endParaRPr lang="en-ZA" sz="1500" b="1" kern="0" dirty="0">
                  <a:solidFill>
                    <a:prstClr val="white"/>
                  </a:solidFill>
                  <a:latin typeface="Calibri Light" panose="020F0302020204030204"/>
                </a:endParaRPr>
              </a:p>
            </p:txBody>
          </p:sp>
          <p:sp>
            <p:nvSpPr>
              <p:cNvPr id="11" name="Rounded Rectangle 10"/>
              <p:cNvSpPr/>
              <p:nvPr/>
            </p:nvSpPr>
            <p:spPr>
              <a:xfrm>
                <a:off x="6149329" y="437854"/>
                <a:ext cx="2297432" cy="518159"/>
              </a:xfrm>
              <a:prstGeom prst="roundRect">
                <a:avLst/>
              </a:prstGeom>
              <a:solidFill>
                <a:srgbClr val="002060"/>
              </a:solidFill>
              <a:ln w="25400" cap="flat" cmpd="sng" algn="ctr">
                <a:solidFill>
                  <a:srgbClr val="5B9BD5">
                    <a:shade val="50000"/>
                  </a:srgbClr>
                </a:solidFill>
                <a:prstDash val="solid"/>
                <a:miter lim="800000"/>
              </a:ln>
              <a:effectLst/>
            </p:spPr>
            <p:txBody>
              <a:bodyPr rtlCol="0" anchor="ctr"/>
              <a:lstStyle/>
              <a:p>
                <a:pPr algn="ctr" defTabSz="685800">
                  <a:defRPr/>
                </a:pPr>
                <a:r>
                  <a:rPr lang="en-ZA" sz="1350" b="1" kern="0" dirty="0">
                    <a:solidFill>
                      <a:prstClr val="white"/>
                    </a:solidFill>
                    <a:latin typeface="Calibri Light" panose="020F0302020204030204"/>
                  </a:rPr>
                  <a:t>Enablers / Resources</a:t>
                </a:r>
              </a:p>
            </p:txBody>
          </p:sp>
          <p:sp>
            <p:nvSpPr>
              <p:cNvPr id="12" name="Rounded Rectangle 11"/>
              <p:cNvSpPr/>
              <p:nvPr/>
            </p:nvSpPr>
            <p:spPr>
              <a:xfrm>
                <a:off x="8627735" y="437854"/>
                <a:ext cx="1830706" cy="518159"/>
              </a:xfrm>
              <a:prstGeom prst="roundRect">
                <a:avLst/>
              </a:prstGeom>
              <a:solidFill>
                <a:srgbClr val="70AD47"/>
              </a:solidFill>
              <a:ln w="25400" cap="flat" cmpd="sng" algn="ctr">
                <a:solidFill>
                  <a:srgbClr val="5B9BD5">
                    <a:shade val="50000"/>
                  </a:srgbClr>
                </a:solidFill>
                <a:prstDash val="solid"/>
                <a:miter lim="800000"/>
              </a:ln>
              <a:effectLst/>
            </p:spPr>
            <p:txBody>
              <a:bodyPr rtlCol="0" anchor="ctr"/>
              <a:lstStyle/>
              <a:p>
                <a:pPr algn="ctr" defTabSz="685800">
                  <a:defRPr/>
                </a:pPr>
                <a:r>
                  <a:rPr lang="en-ZA" sz="1350" b="1" kern="0" dirty="0">
                    <a:solidFill>
                      <a:prstClr val="white"/>
                    </a:solidFill>
                    <a:latin typeface="Calibri Light" panose="020F0302020204030204"/>
                  </a:rPr>
                  <a:t>Delivery Model</a:t>
                </a:r>
              </a:p>
            </p:txBody>
          </p:sp>
          <p:sp>
            <p:nvSpPr>
              <p:cNvPr id="13" name="Rounded Rectangle 12"/>
              <p:cNvSpPr/>
              <p:nvPr/>
            </p:nvSpPr>
            <p:spPr>
              <a:xfrm>
                <a:off x="10585122" y="472440"/>
                <a:ext cx="1470660" cy="518160"/>
              </a:xfrm>
              <a:prstGeom prst="roundRect">
                <a:avLst/>
              </a:prstGeom>
              <a:solidFill>
                <a:srgbClr val="ED7D31">
                  <a:lumMod val="75000"/>
                </a:srgbClr>
              </a:solidFill>
              <a:ln w="25400" cap="flat" cmpd="sng" algn="ctr">
                <a:solidFill>
                  <a:srgbClr val="5B9BD5">
                    <a:shade val="50000"/>
                  </a:srgbClr>
                </a:solidFill>
                <a:prstDash val="solid"/>
                <a:miter lim="800000"/>
              </a:ln>
              <a:effectLst/>
            </p:spPr>
            <p:txBody>
              <a:bodyPr rtlCol="0" anchor="ctr"/>
              <a:lstStyle/>
              <a:p>
                <a:pPr algn="ctr" defTabSz="685800">
                  <a:defRPr/>
                </a:pPr>
                <a:r>
                  <a:rPr lang="en-ZA" sz="1500" b="1" kern="0" dirty="0">
                    <a:solidFill>
                      <a:prstClr val="white"/>
                    </a:solidFill>
                    <a:latin typeface="Calibri Light" panose="020F0302020204030204"/>
                  </a:rPr>
                  <a:t>Partners</a:t>
                </a:r>
              </a:p>
            </p:txBody>
          </p:sp>
          <p:sp>
            <p:nvSpPr>
              <p:cNvPr id="14" name="TextBox 13"/>
              <p:cNvSpPr txBox="1"/>
              <p:nvPr/>
            </p:nvSpPr>
            <p:spPr>
              <a:xfrm>
                <a:off x="281940" y="1192382"/>
                <a:ext cx="1844040" cy="4271612"/>
              </a:xfrm>
              <a:prstGeom prst="rect">
                <a:avLst/>
              </a:prstGeom>
              <a:solidFill>
                <a:srgbClr val="ED7D31">
                  <a:lumMod val="75000"/>
                </a:srgbClr>
              </a:solidFill>
              <a:ln w="25400">
                <a:solidFill>
                  <a:srgbClr val="5B9BD5">
                    <a:shade val="50000"/>
                  </a:srgbClr>
                </a:solidFill>
              </a:ln>
            </p:spPr>
            <p:txBody>
              <a:bodyPr wrap="square" rtlCol="0">
                <a:spAutoFit/>
              </a:bodyPr>
              <a:lstStyle/>
              <a:p>
                <a:pPr algn="ctr" defTabSz="685800" fontAlgn="base">
                  <a:spcBef>
                    <a:spcPct val="0"/>
                  </a:spcBef>
                  <a:spcAft>
                    <a:spcPct val="0"/>
                  </a:spcAft>
                  <a:defRPr/>
                </a:pPr>
                <a:endParaRPr lang="en-US" sz="1200" kern="0" dirty="0">
                  <a:solidFill>
                    <a:srgbClr val="FFFFFF"/>
                  </a:solidFill>
                  <a:latin typeface="Calibri" panose="020F0502020204030204"/>
                  <a:sym typeface="Gill Sans" charset="0"/>
                </a:endParaRPr>
              </a:p>
              <a:p>
                <a:pPr algn="ctr" defTabSz="685800" fontAlgn="base">
                  <a:spcBef>
                    <a:spcPct val="0"/>
                  </a:spcBef>
                  <a:spcAft>
                    <a:spcPct val="0"/>
                  </a:spcAft>
                  <a:defRPr/>
                </a:pPr>
                <a:endParaRPr lang="en-US" sz="1200" kern="0" dirty="0">
                  <a:solidFill>
                    <a:srgbClr val="FFFFFF"/>
                  </a:solidFill>
                  <a:latin typeface="Calibri" panose="020F0502020204030204"/>
                  <a:sym typeface="Gill Sans" charset="0"/>
                </a:endParaRPr>
              </a:p>
              <a:p>
                <a:pPr algn="ctr" defTabSz="685800" fontAlgn="base">
                  <a:spcBef>
                    <a:spcPct val="0"/>
                  </a:spcBef>
                  <a:spcAft>
                    <a:spcPct val="0"/>
                  </a:spcAft>
                  <a:defRPr/>
                </a:pPr>
                <a:r>
                  <a:rPr lang="en-US" sz="1350" kern="0" dirty="0">
                    <a:solidFill>
                      <a:srgbClr val="FFFFFF"/>
                    </a:solidFill>
                    <a:latin typeface="Calibri" panose="020F0502020204030204"/>
                    <a:sym typeface="Gill Sans" charset="0"/>
                  </a:rPr>
                  <a:t>Low levels of Investment</a:t>
                </a:r>
              </a:p>
              <a:p>
                <a:pPr algn="ctr" defTabSz="685800" fontAlgn="base">
                  <a:spcBef>
                    <a:spcPct val="0"/>
                  </a:spcBef>
                  <a:spcAft>
                    <a:spcPct val="0"/>
                  </a:spcAft>
                  <a:defRPr/>
                </a:pPr>
                <a:endParaRPr lang="en-US" sz="1350" kern="0" dirty="0">
                  <a:solidFill>
                    <a:srgbClr val="FFFFFF"/>
                  </a:solidFill>
                  <a:latin typeface="Calibri" panose="020F0502020204030204"/>
                  <a:sym typeface="Gill Sans" charset="0"/>
                </a:endParaRPr>
              </a:p>
              <a:p>
                <a:pPr algn="ctr" defTabSz="685800" fontAlgn="base">
                  <a:spcBef>
                    <a:spcPct val="0"/>
                  </a:spcBef>
                  <a:spcAft>
                    <a:spcPct val="0"/>
                  </a:spcAft>
                  <a:defRPr/>
                </a:pPr>
                <a:r>
                  <a:rPr lang="en-US" sz="1350" kern="0" dirty="0">
                    <a:solidFill>
                      <a:srgbClr val="FFFFFF"/>
                    </a:solidFill>
                    <a:latin typeface="Calibri" panose="020F0502020204030204"/>
                    <a:sym typeface="Gill Sans" charset="0"/>
                  </a:rPr>
                  <a:t>Sluggish and non-inclusive Agricultural Growth</a:t>
                </a:r>
              </a:p>
              <a:p>
                <a:pPr algn="ctr" defTabSz="685800" fontAlgn="base">
                  <a:spcBef>
                    <a:spcPct val="0"/>
                  </a:spcBef>
                  <a:spcAft>
                    <a:spcPct val="0"/>
                  </a:spcAft>
                  <a:defRPr/>
                </a:pPr>
                <a:endParaRPr lang="en-US" sz="1200" kern="0" dirty="0">
                  <a:solidFill>
                    <a:srgbClr val="FFFFFF"/>
                  </a:solidFill>
                  <a:latin typeface="Calibri" panose="020F0502020204030204"/>
                  <a:sym typeface="Gill Sans" charset="0"/>
                </a:endParaRPr>
              </a:p>
              <a:p>
                <a:pPr algn="ctr" defTabSz="685800" fontAlgn="base">
                  <a:spcBef>
                    <a:spcPct val="0"/>
                  </a:spcBef>
                  <a:spcAft>
                    <a:spcPct val="0"/>
                  </a:spcAft>
                  <a:defRPr/>
                </a:pPr>
                <a:endParaRPr lang="en-US" sz="1200" kern="0" dirty="0">
                  <a:solidFill>
                    <a:srgbClr val="FFFFFF"/>
                  </a:solidFill>
                  <a:latin typeface="Calibri" panose="020F0502020204030204"/>
                  <a:sym typeface="Gill Sans" charset="0"/>
                </a:endParaRPr>
              </a:p>
              <a:p>
                <a:pPr algn="ctr" defTabSz="685800" fontAlgn="base">
                  <a:spcBef>
                    <a:spcPct val="0"/>
                  </a:spcBef>
                  <a:spcAft>
                    <a:spcPct val="0"/>
                  </a:spcAft>
                  <a:defRPr/>
                </a:pPr>
                <a:endParaRPr lang="en-US" sz="1200" kern="0" dirty="0">
                  <a:solidFill>
                    <a:srgbClr val="FFFFFF"/>
                  </a:solidFill>
                  <a:latin typeface="Calibri" panose="020F0502020204030204"/>
                  <a:sym typeface="Gill Sans" charset="0"/>
                </a:endParaRPr>
              </a:p>
              <a:p>
                <a:pPr algn="ctr" defTabSz="685800" fontAlgn="base">
                  <a:spcBef>
                    <a:spcPct val="0"/>
                  </a:spcBef>
                  <a:spcAft>
                    <a:spcPct val="0"/>
                  </a:spcAft>
                  <a:defRPr/>
                </a:pPr>
                <a:endParaRPr lang="en-US" sz="1200" kern="0" dirty="0">
                  <a:solidFill>
                    <a:srgbClr val="FFFFFF"/>
                  </a:solidFill>
                  <a:latin typeface="Calibri" panose="020F0502020204030204"/>
                  <a:sym typeface="Gill Sans" charset="0"/>
                </a:endParaRPr>
              </a:p>
              <a:p>
                <a:pPr algn="ctr" defTabSz="685800" fontAlgn="base">
                  <a:spcBef>
                    <a:spcPct val="0"/>
                  </a:spcBef>
                  <a:spcAft>
                    <a:spcPct val="0"/>
                  </a:spcAft>
                  <a:defRPr/>
                </a:pPr>
                <a:endParaRPr lang="en-ZA" sz="1200" kern="0" dirty="0">
                  <a:solidFill>
                    <a:srgbClr val="FFFFFF"/>
                  </a:solidFill>
                  <a:latin typeface="Calibri" panose="020F0502020204030204"/>
                  <a:sym typeface="Gill Sans" charset="0"/>
                </a:endParaRPr>
              </a:p>
            </p:txBody>
          </p:sp>
          <p:sp>
            <p:nvSpPr>
              <p:cNvPr id="15" name="TextBox 14"/>
              <p:cNvSpPr txBox="1"/>
              <p:nvPr/>
            </p:nvSpPr>
            <p:spPr>
              <a:xfrm>
                <a:off x="2235516" y="1192381"/>
                <a:ext cx="1738800" cy="4931453"/>
              </a:xfrm>
              <a:prstGeom prst="rect">
                <a:avLst/>
              </a:prstGeom>
              <a:solidFill>
                <a:srgbClr val="00B050"/>
              </a:solidFill>
              <a:ln w="25400">
                <a:solidFill>
                  <a:srgbClr val="5B9BD5">
                    <a:shade val="50000"/>
                  </a:srgbClr>
                </a:solidFill>
              </a:ln>
            </p:spPr>
            <p:txBody>
              <a:bodyPr wrap="square" rtlCol="0">
                <a:spAutoFit/>
              </a:bodyPr>
              <a:lstStyle/>
              <a:p>
                <a:pPr algn="ctr" defTabSz="685800" fontAlgn="base">
                  <a:spcBef>
                    <a:spcPct val="0"/>
                  </a:spcBef>
                  <a:spcAft>
                    <a:spcPct val="0"/>
                  </a:spcAft>
                  <a:defRPr/>
                </a:pPr>
                <a:endParaRPr lang="en-US" sz="1200" kern="0" dirty="0">
                  <a:solidFill>
                    <a:srgbClr val="FFFFFF"/>
                  </a:solidFill>
                  <a:latin typeface="Calibri" panose="020F0502020204030204"/>
                  <a:sym typeface="Gill Sans" charset="0"/>
                </a:endParaRPr>
              </a:p>
              <a:p>
                <a:pPr algn="ctr" defTabSz="685800" fontAlgn="base">
                  <a:spcBef>
                    <a:spcPct val="0"/>
                  </a:spcBef>
                  <a:spcAft>
                    <a:spcPct val="0"/>
                  </a:spcAft>
                  <a:defRPr/>
                </a:pPr>
                <a:endParaRPr lang="en-US" sz="1200" kern="0" dirty="0">
                  <a:solidFill>
                    <a:srgbClr val="FFFFFF"/>
                  </a:solidFill>
                  <a:latin typeface="Calibri" panose="020F0502020204030204"/>
                  <a:sym typeface="Gill Sans" charset="0"/>
                </a:endParaRPr>
              </a:p>
              <a:p>
                <a:pPr algn="ctr" defTabSz="685800" fontAlgn="base">
                  <a:spcBef>
                    <a:spcPct val="0"/>
                  </a:spcBef>
                  <a:spcAft>
                    <a:spcPct val="0"/>
                  </a:spcAft>
                  <a:defRPr/>
                </a:pPr>
                <a:r>
                  <a:rPr lang="en-US" sz="1350" kern="0" dirty="0">
                    <a:solidFill>
                      <a:prstClr val="white"/>
                    </a:solidFill>
                    <a:latin typeface="Calibri" panose="020F0502020204030204"/>
                  </a:rPr>
                  <a:t>A co-existence of commercial and emerging farmers, in order to put Agriculture and Food sector on a New growth Trajectory</a:t>
                </a:r>
                <a:endParaRPr lang="en-US" sz="1350" kern="0" dirty="0">
                  <a:solidFill>
                    <a:srgbClr val="FFFFFF"/>
                  </a:solidFill>
                  <a:latin typeface="Calibri" panose="020F0502020204030204"/>
                  <a:sym typeface="Gill Sans" charset="0"/>
                </a:endParaRPr>
              </a:p>
              <a:p>
                <a:pPr algn="ctr" defTabSz="685800" fontAlgn="base">
                  <a:spcBef>
                    <a:spcPct val="0"/>
                  </a:spcBef>
                  <a:spcAft>
                    <a:spcPct val="0"/>
                  </a:spcAft>
                  <a:defRPr/>
                </a:pPr>
                <a:endParaRPr lang="en-US" sz="1200" kern="0" dirty="0">
                  <a:solidFill>
                    <a:srgbClr val="FFFFFF"/>
                  </a:solidFill>
                  <a:latin typeface="Calibri" panose="020F0502020204030204"/>
                  <a:sym typeface="Gill Sans" charset="0"/>
                </a:endParaRPr>
              </a:p>
              <a:p>
                <a:pPr algn="ctr" defTabSz="685800" fontAlgn="base">
                  <a:spcBef>
                    <a:spcPct val="0"/>
                  </a:spcBef>
                  <a:spcAft>
                    <a:spcPct val="0"/>
                  </a:spcAft>
                  <a:defRPr/>
                </a:pPr>
                <a:endParaRPr lang="en-US" sz="1200" kern="0" dirty="0">
                  <a:solidFill>
                    <a:srgbClr val="FFFFFF"/>
                  </a:solidFill>
                  <a:latin typeface="Calibri" panose="020F0502020204030204"/>
                  <a:sym typeface="Gill Sans" charset="0"/>
                </a:endParaRPr>
              </a:p>
              <a:p>
                <a:pPr algn="ctr" defTabSz="685800" fontAlgn="base">
                  <a:spcBef>
                    <a:spcPct val="0"/>
                  </a:spcBef>
                  <a:spcAft>
                    <a:spcPct val="0"/>
                  </a:spcAft>
                  <a:defRPr/>
                </a:pPr>
                <a:endParaRPr lang="en-US" sz="1200" kern="0" dirty="0">
                  <a:solidFill>
                    <a:srgbClr val="FFFFFF"/>
                  </a:solidFill>
                  <a:latin typeface="Calibri" panose="020F0502020204030204"/>
                  <a:sym typeface="Gill Sans" charset="0"/>
                </a:endParaRPr>
              </a:p>
              <a:p>
                <a:pPr algn="ctr" defTabSz="685800" fontAlgn="base">
                  <a:spcBef>
                    <a:spcPct val="0"/>
                  </a:spcBef>
                  <a:spcAft>
                    <a:spcPct val="0"/>
                  </a:spcAft>
                  <a:defRPr/>
                </a:pPr>
                <a:endParaRPr lang="en-ZA" sz="1200" kern="0" dirty="0">
                  <a:solidFill>
                    <a:srgbClr val="FFFFFF"/>
                  </a:solidFill>
                  <a:latin typeface="Calibri" panose="020F0502020204030204"/>
                  <a:sym typeface="Gill Sans" charset="0"/>
                </a:endParaRPr>
              </a:p>
            </p:txBody>
          </p:sp>
          <p:sp>
            <p:nvSpPr>
              <p:cNvPr id="16" name="Rounded Rectangle 15"/>
              <p:cNvSpPr/>
              <p:nvPr/>
            </p:nvSpPr>
            <p:spPr>
              <a:xfrm>
                <a:off x="4154328" y="1162087"/>
                <a:ext cx="1799271" cy="956273"/>
              </a:xfrm>
              <a:prstGeom prst="roundRect">
                <a:avLst/>
              </a:prstGeom>
              <a:solidFill>
                <a:srgbClr val="4472C4">
                  <a:lumMod val="75000"/>
                </a:srgbClr>
              </a:solidFill>
              <a:ln w="25400" cap="flat" cmpd="sng" algn="ctr">
                <a:solidFill>
                  <a:srgbClr val="5B9BD5">
                    <a:shade val="50000"/>
                  </a:srgbClr>
                </a:solidFill>
                <a:prstDash val="solid"/>
                <a:miter lim="800000"/>
              </a:ln>
              <a:effectLst/>
            </p:spPr>
            <p:txBody>
              <a:bodyPr rtlCol="0" anchor="ctr"/>
              <a:lstStyle/>
              <a:p>
                <a:pPr algn="ctr" defTabSz="685800">
                  <a:defRPr/>
                </a:pPr>
                <a:r>
                  <a:rPr lang="en-ZA" sz="1050" kern="0" dirty="0">
                    <a:solidFill>
                      <a:prstClr val="white"/>
                    </a:solidFill>
                    <a:latin typeface="Calibri" panose="020F0502020204030204"/>
                  </a:rPr>
                  <a:t>Market-led and district based community value chains corridors</a:t>
                </a:r>
              </a:p>
            </p:txBody>
          </p:sp>
          <p:sp>
            <p:nvSpPr>
              <p:cNvPr id="17" name="Rounded Rectangle 16"/>
              <p:cNvSpPr/>
              <p:nvPr/>
            </p:nvSpPr>
            <p:spPr>
              <a:xfrm>
                <a:off x="4189094" y="2363533"/>
                <a:ext cx="1729740" cy="462915"/>
              </a:xfrm>
              <a:prstGeom prst="roundRect">
                <a:avLst/>
              </a:prstGeom>
              <a:noFill/>
              <a:ln w="25400" cap="flat" cmpd="sng" algn="ctr">
                <a:solidFill>
                  <a:srgbClr val="5B9BD5">
                    <a:shade val="50000"/>
                  </a:srgbClr>
                </a:solidFill>
                <a:prstDash val="solid"/>
                <a:miter lim="800000"/>
              </a:ln>
              <a:effectLst/>
            </p:spPr>
            <p:txBody>
              <a:bodyPr rtlCol="0" anchor="ctr"/>
              <a:lstStyle/>
              <a:p>
                <a:pPr algn="ctr" defTabSz="685800">
                  <a:defRPr/>
                </a:pPr>
                <a:r>
                  <a:rPr lang="en-ZA" sz="1650" b="1" kern="0" dirty="0">
                    <a:solidFill>
                      <a:prstClr val="black"/>
                    </a:solidFill>
                    <a:latin typeface="Calibri Light" panose="020F0302020204030204"/>
                  </a:rPr>
                  <a:t>Goal</a:t>
                </a:r>
              </a:p>
            </p:txBody>
          </p:sp>
          <p:sp>
            <p:nvSpPr>
              <p:cNvPr id="18" name="Rounded Rectangle 17"/>
              <p:cNvSpPr/>
              <p:nvPr/>
            </p:nvSpPr>
            <p:spPr>
              <a:xfrm>
                <a:off x="4205222" y="4315376"/>
                <a:ext cx="1729740" cy="518160"/>
              </a:xfrm>
              <a:prstGeom prst="roundRect">
                <a:avLst/>
              </a:prstGeom>
              <a:noFill/>
              <a:ln w="25400" cap="flat" cmpd="sng" algn="ctr">
                <a:solidFill>
                  <a:srgbClr val="5B9BD5">
                    <a:shade val="50000"/>
                  </a:srgbClr>
                </a:solidFill>
                <a:prstDash val="solid"/>
                <a:miter lim="800000"/>
              </a:ln>
              <a:effectLst/>
            </p:spPr>
            <p:txBody>
              <a:bodyPr rtlCol="0" anchor="ctr"/>
              <a:lstStyle/>
              <a:p>
                <a:pPr algn="ctr" defTabSz="685800">
                  <a:defRPr/>
                </a:pPr>
                <a:r>
                  <a:rPr lang="en-ZA" sz="1650" b="1" kern="0" dirty="0">
                    <a:solidFill>
                      <a:prstClr val="black"/>
                    </a:solidFill>
                    <a:latin typeface="Calibri Light" panose="020F0302020204030204"/>
                  </a:rPr>
                  <a:t>Impact</a:t>
                </a:r>
              </a:p>
            </p:txBody>
          </p:sp>
          <p:sp>
            <p:nvSpPr>
              <p:cNvPr id="19" name="Rounded Rectangle 18"/>
              <p:cNvSpPr/>
              <p:nvPr/>
            </p:nvSpPr>
            <p:spPr>
              <a:xfrm>
                <a:off x="4061462" y="4910167"/>
                <a:ext cx="1937385" cy="1386840"/>
              </a:xfrm>
              <a:prstGeom prst="roundRect">
                <a:avLst/>
              </a:prstGeom>
              <a:solidFill>
                <a:srgbClr val="4472C4">
                  <a:lumMod val="75000"/>
                </a:srgbClr>
              </a:solidFill>
              <a:ln w="25400" cap="flat" cmpd="sng" algn="ctr">
                <a:solidFill>
                  <a:srgbClr val="5B9BD5">
                    <a:shade val="50000"/>
                  </a:srgbClr>
                </a:solidFill>
                <a:prstDash val="solid"/>
                <a:miter lim="800000"/>
              </a:ln>
              <a:effectLst/>
            </p:spPr>
            <p:txBody>
              <a:bodyPr rtlCol="0" anchor="ctr"/>
              <a:lstStyle/>
              <a:p>
                <a:pPr algn="ctr" defTabSz="685800">
                  <a:defRPr/>
                </a:pPr>
                <a:r>
                  <a:rPr lang="en-ZA" sz="1050" kern="0" dirty="0">
                    <a:solidFill>
                      <a:prstClr val="white"/>
                    </a:solidFill>
                    <a:latin typeface="Calibri" panose="020F0502020204030204"/>
                  </a:rPr>
                  <a:t>Food Security</a:t>
                </a:r>
              </a:p>
              <a:p>
                <a:pPr algn="ctr" defTabSz="685800">
                  <a:defRPr/>
                </a:pPr>
                <a:r>
                  <a:rPr lang="en-ZA" sz="1050" kern="0" dirty="0">
                    <a:solidFill>
                      <a:prstClr val="white"/>
                    </a:solidFill>
                    <a:latin typeface="Calibri" panose="020F0502020204030204"/>
                  </a:rPr>
                  <a:t>Job creation</a:t>
                </a:r>
              </a:p>
              <a:p>
                <a:pPr algn="ctr" defTabSz="685800">
                  <a:defRPr/>
                </a:pPr>
                <a:r>
                  <a:rPr lang="en-ZA" sz="1050" kern="0" dirty="0">
                    <a:solidFill>
                      <a:prstClr val="white"/>
                    </a:solidFill>
                    <a:latin typeface="Calibri" panose="020F0502020204030204"/>
                  </a:rPr>
                  <a:t>Reduction in inequality</a:t>
                </a:r>
              </a:p>
              <a:p>
                <a:pPr algn="ctr" defTabSz="685800">
                  <a:defRPr/>
                </a:pPr>
                <a:r>
                  <a:rPr lang="en-ZA" sz="1050" kern="0" dirty="0">
                    <a:solidFill>
                      <a:prstClr val="white"/>
                    </a:solidFill>
                    <a:latin typeface="Calibri" panose="020F0502020204030204"/>
                  </a:rPr>
                  <a:t>Foreign earnings</a:t>
                </a:r>
              </a:p>
            </p:txBody>
          </p:sp>
          <p:sp>
            <p:nvSpPr>
              <p:cNvPr id="20" name="Rounded Rectangle 19"/>
              <p:cNvSpPr/>
              <p:nvPr/>
            </p:nvSpPr>
            <p:spPr>
              <a:xfrm>
                <a:off x="6169342" y="1176337"/>
                <a:ext cx="2273618" cy="743904"/>
              </a:xfrm>
              <a:prstGeom prst="roundRect">
                <a:avLst/>
              </a:prstGeom>
              <a:solidFill>
                <a:srgbClr val="4472C4"/>
              </a:solidFill>
              <a:ln w="25400" cap="flat" cmpd="sng" algn="ctr">
                <a:solidFill>
                  <a:srgbClr val="5B9BD5">
                    <a:shade val="50000"/>
                  </a:srgbClr>
                </a:solidFill>
                <a:prstDash val="solid"/>
                <a:miter lim="800000"/>
              </a:ln>
              <a:effectLst/>
            </p:spPr>
            <p:txBody>
              <a:bodyPr rtlCol="0" anchor="ctr"/>
              <a:lstStyle/>
              <a:p>
                <a:pPr algn="ctr" defTabSz="685800">
                  <a:defRPr/>
                </a:pPr>
                <a:r>
                  <a:rPr lang="en-ZA" sz="1200" b="1" kern="0" dirty="0">
                    <a:solidFill>
                      <a:prstClr val="white"/>
                    </a:solidFill>
                    <a:latin typeface="Calibri" panose="020F0502020204030204"/>
                  </a:rPr>
                  <a:t>Land &amp; Water</a:t>
                </a:r>
              </a:p>
              <a:p>
                <a:pPr algn="ctr" defTabSz="685800">
                  <a:defRPr/>
                </a:pPr>
                <a:r>
                  <a:rPr lang="en-ZA" sz="1050" kern="0" dirty="0">
                    <a:solidFill>
                      <a:srgbClr val="FFFF00"/>
                    </a:solidFill>
                    <a:latin typeface="Calibri" panose="020F0502020204030204"/>
                  </a:rPr>
                  <a:t>0.65 mil. ha Land Reform</a:t>
                </a:r>
              </a:p>
              <a:p>
                <a:pPr algn="ctr" defTabSz="685800">
                  <a:defRPr/>
                </a:pPr>
                <a:r>
                  <a:rPr lang="en-ZA" sz="1050" kern="0" dirty="0">
                    <a:solidFill>
                      <a:srgbClr val="FFFF00"/>
                    </a:solidFill>
                    <a:latin typeface="Calibri" panose="020F0502020204030204"/>
                  </a:rPr>
                  <a:t>3.4 mil ha Communal</a:t>
                </a:r>
                <a:endParaRPr lang="en-ZA" sz="1050" kern="0" dirty="0">
                  <a:solidFill>
                    <a:prstClr val="white"/>
                  </a:solidFill>
                  <a:latin typeface="Calibri" panose="020F0502020204030204"/>
                </a:endParaRPr>
              </a:p>
            </p:txBody>
          </p:sp>
          <p:sp>
            <p:nvSpPr>
              <p:cNvPr id="21" name="Rounded Rectangle 20"/>
              <p:cNvSpPr/>
              <p:nvPr/>
            </p:nvSpPr>
            <p:spPr>
              <a:xfrm>
                <a:off x="6166485" y="2051060"/>
                <a:ext cx="2276475" cy="940165"/>
              </a:xfrm>
              <a:prstGeom prst="roundRect">
                <a:avLst/>
              </a:prstGeom>
              <a:solidFill>
                <a:srgbClr val="4472C4"/>
              </a:solidFill>
              <a:ln w="25400" cap="flat" cmpd="sng" algn="ctr">
                <a:solidFill>
                  <a:srgbClr val="5B9BD5">
                    <a:shade val="50000"/>
                  </a:srgbClr>
                </a:solidFill>
                <a:prstDash val="solid"/>
                <a:miter lim="800000"/>
              </a:ln>
              <a:effectLst/>
            </p:spPr>
            <p:txBody>
              <a:bodyPr rtlCol="0" anchor="ctr"/>
              <a:lstStyle/>
              <a:p>
                <a:pPr algn="ctr" defTabSz="685800">
                  <a:defRPr/>
                </a:pPr>
                <a:r>
                  <a:rPr lang="en-ZA" sz="1200" b="1" kern="0" dirty="0">
                    <a:solidFill>
                      <a:prstClr val="white"/>
                    </a:solidFill>
                    <a:latin typeface="Calibri" panose="020F0502020204030204"/>
                  </a:rPr>
                  <a:t>R&amp;D Extension</a:t>
                </a:r>
              </a:p>
              <a:p>
                <a:pPr algn="ctr" defTabSz="685800">
                  <a:defRPr/>
                </a:pPr>
                <a:r>
                  <a:rPr lang="en-ZA" sz="1050" kern="0" dirty="0">
                    <a:solidFill>
                      <a:srgbClr val="FFFF00"/>
                    </a:solidFill>
                    <a:latin typeface="Calibri" panose="020F0502020204030204"/>
                  </a:rPr>
                  <a:t>Crop  &amp; Seed technology</a:t>
                </a:r>
              </a:p>
              <a:p>
                <a:pPr algn="ctr" defTabSz="685800">
                  <a:defRPr/>
                </a:pPr>
                <a:r>
                  <a:rPr lang="en-ZA" sz="1050" kern="0" dirty="0">
                    <a:solidFill>
                      <a:srgbClr val="FFFF00"/>
                    </a:solidFill>
                    <a:latin typeface="Calibri" panose="020F0502020204030204"/>
                  </a:rPr>
                  <a:t>Animal vaccines</a:t>
                </a:r>
              </a:p>
              <a:p>
                <a:pPr algn="ctr" defTabSz="685800">
                  <a:defRPr/>
                </a:pPr>
                <a:r>
                  <a:rPr lang="en-ZA" sz="1050" kern="0" dirty="0">
                    <a:solidFill>
                      <a:srgbClr val="FFFF00"/>
                    </a:solidFill>
                    <a:latin typeface="Calibri" panose="020F0502020204030204"/>
                  </a:rPr>
                  <a:t>Marketing technology</a:t>
                </a:r>
              </a:p>
            </p:txBody>
          </p:sp>
          <p:sp>
            <p:nvSpPr>
              <p:cNvPr id="22" name="Rounded Rectangle 21"/>
              <p:cNvSpPr/>
              <p:nvPr/>
            </p:nvSpPr>
            <p:spPr>
              <a:xfrm>
                <a:off x="6193150" y="3100791"/>
                <a:ext cx="2249810" cy="1221654"/>
              </a:xfrm>
              <a:prstGeom prst="roundRect">
                <a:avLst/>
              </a:prstGeom>
              <a:solidFill>
                <a:srgbClr val="4472C4"/>
              </a:solidFill>
              <a:ln w="25400" cap="flat" cmpd="sng" algn="ctr">
                <a:solidFill>
                  <a:srgbClr val="5B9BD5">
                    <a:shade val="50000"/>
                  </a:srgbClr>
                </a:solidFill>
                <a:prstDash val="solid"/>
                <a:miter lim="800000"/>
              </a:ln>
              <a:effectLst/>
            </p:spPr>
            <p:txBody>
              <a:bodyPr rtlCol="0" anchor="ctr"/>
              <a:lstStyle/>
              <a:p>
                <a:pPr algn="ctr" defTabSz="685800">
                  <a:defRPr/>
                </a:pPr>
                <a:r>
                  <a:rPr lang="en-ZA" sz="1200" b="1" kern="0" dirty="0">
                    <a:solidFill>
                      <a:prstClr val="white"/>
                    </a:solidFill>
                    <a:latin typeface="Calibri" panose="020F0502020204030204"/>
                  </a:rPr>
                  <a:t>Infrastructure</a:t>
                </a:r>
              </a:p>
              <a:p>
                <a:pPr algn="ctr" defTabSz="685800">
                  <a:defRPr/>
                </a:pPr>
                <a:r>
                  <a:rPr lang="en-ZA" sz="1050" kern="0" dirty="0">
                    <a:solidFill>
                      <a:srgbClr val="FFFF00"/>
                    </a:solidFill>
                    <a:latin typeface="Calibri" panose="020F0502020204030204"/>
                  </a:rPr>
                  <a:t>8  irrigation schemes</a:t>
                </a:r>
              </a:p>
              <a:p>
                <a:pPr algn="ctr" defTabSz="685800">
                  <a:defRPr/>
                </a:pPr>
                <a:r>
                  <a:rPr lang="en-ZA" sz="1050" kern="0" dirty="0">
                    <a:solidFill>
                      <a:srgbClr val="FFFF00"/>
                    </a:solidFill>
                    <a:latin typeface="Calibri" panose="020F0502020204030204"/>
                  </a:rPr>
                  <a:t>3 fresh produce markets</a:t>
                </a:r>
              </a:p>
              <a:p>
                <a:pPr algn="ctr" defTabSz="685800">
                  <a:defRPr/>
                </a:pPr>
                <a:r>
                  <a:rPr lang="en-ZA" sz="1050" kern="0" dirty="0">
                    <a:solidFill>
                      <a:srgbClr val="FFFF00"/>
                    </a:solidFill>
                    <a:latin typeface="Calibri" panose="020F0502020204030204"/>
                  </a:rPr>
                  <a:t>Storage &amp; processing</a:t>
                </a:r>
              </a:p>
              <a:p>
                <a:pPr algn="ctr" defTabSz="685800">
                  <a:defRPr/>
                </a:pPr>
                <a:r>
                  <a:rPr lang="en-ZA" sz="1050" kern="0" dirty="0">
                    <a:solidFill>
                      <a:srgbClr val="FFFF00"/>
                    </a:solidFill>
                    <a:latin typeface="Calibri" panose="020F0502020204030204"/>
                  </a:rPr>
                  <a:t>Communal dipping</a:t>
                </a:r>
              </a:p>
            </p:txBody>
          </p:sp>
          <p:sp>
            <p:nvSpPr>
              <p:cNvPr id="23" name="Rounded Rectangle 22"/>
              <p:cNvSpPr/>
              <p:nvPr/>
            </p:nvSpPr>
            <p:spPr>
              <a:xfrm>
                <a:off x="6181244" y="4432011"/>
                <a:ext cx="2261716" cy="810549"/>
              </a:xfrm>
              <a:prstGeom prst="roundRect">
                <a:avLst/>
              </a:prstGeom>
              <a:solidFill>
                <a:srgbClr val="4472C4"/>
              </a:solidFill>
              <a:ln w="25400" cap="flat" cmpd="sng" algn="ctr">
                <a:solidFill>
                  <a:srgbClr val="5B9BD5">
                    <a:shade val="50000"/>
                  </a:srgbClr>
                </a:solidFill>
                <a:prstDash val="solid"/>
                <a:miter lim="800000"/>
              </a:ln>
              <a:effectLst/>
            </p:spPr>
            <p:txBody>
              <a:bodyPr rtlCol="0" anchor="ctr"/>
              <a:lstStyle/>
              <a:p>
                <a:pPr algn="ctr" defTabSz="685800">
                  <a:defRPr/>
                </a:pPr>
                <a:r>
                  <a:rPr lang="en-ZA" sz="1200" b="1" kern="0" dirty="0">
                    <a:solidFill>
                      <a:prstClr val="white"/>
                    </a:solidFill>
                    <a:latin typeface="Calibri" panose="020F0502020204030204"/>
                  </a:rPr>
                  <a:t>Finance</a:t>
                </a:r>
              </a:p>
              <a:p>
                <a:pPr algn="ctr" defTabSz="685800">
                  <a:defRPr/>
                </a:pPr>
                <a:r>
                  <a:rPr lang="en-ZA" sz="1050" kern="0" dirty="0">
                    <a:solidFill>
                      <a:srgbClr val="FFFF00"/>
                    </a:solidFill>
                    <a:latin typeface="Calibri" panose="020F0502020204030204"/>
                  </a:rPr>
                  <a:t>Blended instruments</a:t>
                </a:r>
              </a:p>
              <a:p>
                <a:pPr algn="ctr" defTabSz="685800">
                  <a:defRPr/>
                </a:pPr>
                <a:r>
                  <a:rPr lang="en-ZA" sz="1050" kern="0" dirty="0">
                    <a:solidFill>
                      <a:srgbClr val="FFFF00"/>
                    </a:solidFill>
                    <a:latin typeface="Calibri" panose="020F0502020204030204"/>
                  </a:rPr>
                  <a:t>Joint venture </a:t>
                </a:r>
                <a:r>
                  <a:rPr lang="en-ZA" sz="1050" kern="0" dirty="0" err="1">
                    <a:solidFill>
                      <a:srgbClr val="FFFF00"/>
                    </a:solidFill>
                    <a:latin typeface="Calibri" panose="020F0502020204030204"/>
                  </a:rPr>
                  <a:t>modeld</a:t>
                </a:r>
                <a:endParaRPr lang="en-ZA" sz="1050" kern="0" dirty="0">
                  <a:solidFill>
                    <a:srgbClr val="FFFF00"/>
                  </a:solidFill>
                  <a:latin typeface="Calibri" panose="020F0502020204030204"/>
                </a:endParaRPr>
              </a:p>
            </p:txBody>
          </p:sp>
          <p:sp>
            <p:nvSpPr>
              <p:cNvPr id="24" name="Rounded Rectangle 23"/>
              <p:cNvSpPr/>
              <p:nvPr/>
            </p:nvSpPr>
            <p:spPr>
              <a:xfrm>
                <a:off x="6190771" y="5344507"/>
                <a:ext cx="2252189" cy="952500"/>
              </a:xfrm>
              <a:prstGeom prst="roundRect">
                <a:avLst/>
              </a:prstGeom>
              <a:solidFill>
                <a:srgbClr val="4472C4"/>
              </a:solidFill>
              <a:ln w="25400" cap="flat" cmpd="sng" algn="ctr">
                <a:solidFill>
                  <a:srgbClr val="5B9BD5">
                    <a:shade val="50000"/>
                  </a:srgbClr>
                </a:solidFill>
                <a:prstDash val="solid"/>
                <a:miter lim="800000"/>
              </a:ln>
              <a:effectLst/>
            </p:spPr>
            <p:txBody>
              <a:bodyPr rtlCol="0" anchor="ctr"/>
              <a:lstStyle/>
              <a:p>
                <a:pPr algn="ctr" defTabSz="685800">
                  <a:defRPr/>
                </a:pPr>
                <a:r>
                  <a:rPr lang="en-ZA" sz="1200" b="1" kern="0" dirty="0">
                    <a:solidFill>
                      <a:prstClr val="white"/>
                    </a:solidFill>
                    <a:latin typeface="Calibri" panose="020F0502020204030204"/>
                  </a:rPr>
                  <a:t>Markets</a:t>
                </a:r>
              </a:p>
              <a:p>
                <a:pPr algn="ctr" defTabSz="685800">
                  <a:defRPr/>
                </a:pPr>
                <a:r>
                  <a:rPr lang="en-ZA" sz="1050" kern="0" dirty="0">
                    <a:solidFill>
                      <a:srgbClr val="FFFF00"/>
                    </a:solidFill>
                    <a:latin typeface="Calibri" panose="020F0502020204030204"/>
                  </a:rPr>
                  <a:t>Institutional &amp; informal</a:t>
                </a:r>
              </a:p>
              <a:p>
                <a:pPr algn="ctr" defTabSz="685800">
                  <a:defRPr/>
                </a:pPr>
                <a:r>
                  <a:rPr lang="en-ZA" sz="1050" kern="0" dirty="0">
                    <a:solidFill>
                      <a:srgbClr val="FFFF00"/>
                    </a:solidFill>
                    <a:latin typeface="Calibri" panose="020F0502020204030204"/>
                  </a:rPr>
                  <a:t>Exports and processing</a:t>
                </a:r>
              </a:p>
            </p:txBody>
          </p:sp>
          <p:sp>
            <p:nvSpPr>
              <p:cNvPr id="25" name="TextBox 24"/>
              <p:cNvSpPr txBox="1"/>
              <p:nvPr/>
            </p:nvSpPr>
            <p:spPr>
              <a:xfrm>
                <a:off x="8622972" y="1188273"/>
                <a:ext cx="1835469" cy="4723083"/>
              </a:xfrm>
              <a:prstGeom prst="rect">
                <a:avLst/>
              </a:prstGeom>
              <a:solidFill>
                <a:srgbClr val="70AD47"/>
              </a:solidFill>
              <a:ln w="25400">
                <a:solidFill>
                  <a:srgbClr val="5B9BD5">
                    <a:shade val="50000"/>
                  </a:srgbClr>
                </a:solidFill>
              </a:ln>
            </p:spPr>
            <p:txBody>
              <a:bodyPr wrap="square" rtlCol="0">
                <a:spAutoFit/>
              </a:bodyPr>
              <a:lstStyle/>
              <a:p>
                <a:pPr algn="ctr" defTabSz="685800" fontAlgn="base">
                  <a:spcBef>
                    <a:spcPct val="0"/>
                  </a:spcBef>
                  <a:spcAft>
                    <a:spcPct val="0"/>
                  </a:spcAft>
                  <a:defRPr/>
                </a:pPr>
                <a:r>
                  <a:rPr lang="en-US" sz="1200" b="1" kern="0" dirty="0">
                    <a:solidFill>
                      <a:prstClr val="white"/>
                    </a:solidFill>
                    <a:latin typeface="Calibri" panose="020F0502020204030204"/>
                  </a:rPr>
                  <a:t>Establish production schemes along District-based Commodity value chain corridors:</a:t>
                </a:r>
              </a:p>
              <a:p>
                <a:pPr marL="400050" indent="-188119" defTabSz="400050" fontAlgn="base">
                  <a:spcBef>
                    <a:spcPct val="0"/>
                  </a:spcBef>
                  <a:spcAft>
                    <a:spcPct val="0"/>
                  </a:spcAft>
                  <a:buFontTx/>
                  <a:buAutoNum type="arabicPeriod"/>
                  <a:defRPr/>
                </a:pPr>
                <a:r>
                  <a:rPr lang="en-US" sz="1050" b="1" kern="0" dirty="0">
                    <a:solidFill>
                      <a:srgbClr val="FFFF00"/>
                    </a:solidFill>
                    <a:sym typeface="Gill Sans" charset="0"/>
                  </a:rPr>
                  <a:t>Citrus</a:t>
                </a:r>
              </a:p>
              <a:p>
                <a:pPr marL="400050" indent="-188119" defTabSz="400050" fontAlgn="base">
                  <a:spcBef>
                    <a:spcPct val="0"/>
                  </a:spcBef>
                  <a:spcAft>
                    <a:spcPct val="0"/>
                  </a:spcAft>
                  <a:buFontTx/>
                  <a:buAutoNum type="arabicPeriod"/>
                  <a:defRPr/>
                </a:pPr>
                <a:r>
                  <a:rPr lang="en-US" sz="1050" b="1" kern="0" dirty="0">
                    <a:solidFill>
                      <a:srgbClr val="FFFF00"/>
                    </a:solidFill>
                    <a:sym typeface="Gill Sans" charset="0"/>
                  </a:rPr>
                  <a:t>Dairy</a:t>
                </a:r>
              </a:p>
              <a:p>
                <a:pPr marL="400050" indent="-188119" defTabSz="400050" fontAlgn="base">
                  <a:spcBef>
                    <a:spcPct val="0"/>
                  </a:spcBef>
                  <a:spcAft>
                    <a:spcPct val="0"/>
                  </a:spcAft>
                  <a:buFontTx/>
                  <a:buAutoNum type="arabicPeriod"/>
                  <a:defRPr/>
                </a:pPr>
                <a:r>
                  <a:rPr lang="en-US" sz="1050" b="1" kern="0" dirty="0">
                    <a:solidFill>
                      <a:srgbClr val="FFFF00"/>
                    </a:solidFill>
                    <a:sym typeface="Gill Sans" charset="0"/>
                  </a:rPr>
                  <a:t>Wool</a:t>
                </a:r>
              </a:p>
              <a:p>
                <a:pPr marL="400050" indent="-188119" defTabSz="400050" fontAlgn="base">
                  <a:spcBef>
                    <a:spcPct val="0"/>
                  </a:spcBef>
                  <a:spcAft>
                    <a:spcPct val="0"/>
                  </a:spcAft>
                  <a:buFontTx/>
                  <a:buAutoNum type="arabicPeriod"/>
                  <a:defRPr/>
                </a:pPr>
                <a:r>
                  <a:rPr lang="en-US" sz="1050" b="1" kern="0" dirty="0">
                    <a:solidFill>
                      <a:srgbClr val="FFFF00"/>
                    </a:solidFill>
                    <a:sym typeface="Gill Sans" charset="0"/>
                  </a:rPr>
                  <a:t>Mohair</a:t>
                </a:r>
              </a:p>
              <a:p>
                <a:pPr marL="400050" indent="-188119" defTabSz="400050" fontAlgn="base">
                  <a:spcBef>
                    <a:spcPct val="0"/>
                  </a:spcBef>
                  <a:spcAft>
                    <a:spcPct val="0"/>
                  </a:spcAft>
                  <a:buFontTx/>
                  <a:buAutoNum type="arabicPeriod"/>
                  <a:defRPr/>
                </a:pPr>
                <a:r>
                  <a:rPr lang="en-US" sz="1050" b="1" kern="0" dirty="0">
                    <a:solidFill>
                      <a:srgbClr val="FFFF00"/>
                    </a:solidFill>
                    <a:sym typeface="Gill Sans" charset="0"/>
                  </a:rPr>
                  <a:t>Maize</a:t>
                </a:r>
              </a:p>
              <a:p>
                <a:pPr marL="400050" indent="-188119" defTabSz="400050" fontAlgn="base">
                  <a:spcBef>
                    <a:spcPct val="0"/>
                  </a:spcBef>
                  <a:spcAft>
                    <a:spcPct val="0"/>
                  </a:spcAft>
                  <a:buFontTx/>
                  <a:buAutoNum type="arabicPeriod"/>
                  <a:defRPr/>
                </a:pPr>
                <a:r>
                  <a:rPr lang="en-US" sz="1050" b="1" kern="0" dirty="0">
                    <a:solidFill>
                      <a:srgbClr val="FFFF00"/>
                    </a:solidFill>
                    <a:sym typeface="Gill Sans" charset="0"/>
                  </a:rPr>
                  <a:t>Soya</a:t>
                </a:r>
              </a:p>
              <a:p>
                <a:pPr marL="400050" indent="-188119" defTabSz="400050" fontAlgn="base">
                  <a:spcBef>
                    <a:spcPct val="0"/>
                  </a:spcBef>
                  <a:spcAft>
                    <a:spcPct val="0"/>
                  </a:spcAft>
                  <a:buFontTx/>
                  <a:buAutoNum type="arabicPeriod"/>
                  <a:defRPr/>
                </a:pPr>
                <a:r>
                  <a:rPr lang="en-US" sz="1050" b="1" kern="0" dirty="0" err="1">
                    <a:solidFill>
                      <a:srgbClr val="FFFF00"/>
                    </a:solidFill>
                    <a:sym typeface="Gill Sans" charset="0"/>
                  </a:rPr>
                  <a:t>Redmeat</a:t>
                </a:r>
                <a:endParaRPr lang="en-US" sz="1050" b="1" kern="0" dirty="0">
                  <a:solidFill>
                    <a:srgbClr val="FFFF00"/>
                  </a:solidFill>
                  <a:sym typeface="Gill Sans" charset="0"/>
                </a:endParaRPr>
              </a:p>
              <a:p>
                <a:pPr marL="400050" indent="-188119" defTabSz="400050" fontAlgn="base">
                  <a:spcBef>
                    <a:spcPct val="0"/>
                  </a:spcBef>
                  <a:spcAft>
                    <a:spcPct val="0"/>
                  </a:spcAft>
                  <a:buFontTx/>
                  <a:buAutoNum type="arabicPeriod"/>
                  <a:defRPr/>
                </a:pPr>
                <a:r>
                  <a:rPr lang="en-US" sz="1050" b="1" kern="0" dirty="0">
                    <a:solidFill>
                      <a:srgbClr val="FFFF00"/>
                    </a:solidFill>
                    <a:sym typeface="Gill Sans" charset="0"/>
                  </a:rPr>
                  <a:t>Grains</a:t>
                </a:r>
              </a:p>
              <a:p>
                <a:pPr marL="400050" indent="-188119" defTabSz="400050" fontAlgn="base">
                  <a:spcBef>
                    <a:spcPct val="0"/>
                  </a:spcBef>
                  <a:spcAft>
                    <a:spcPct val="0"/>
                  </a:spcAft>
                  <a:buFontTx/>
                  <a:buAutoNum type="arabicPeriod"/>
                  <a:defRPr/>
                </a:pPr>
                <a:r>
                  <a:rPr lang="en-US" sz="1050" b="1" kern="0" dirty="0">
                    <a:solidFill>
                      <a:srgbClr val="FFFF00"/>
                    </a:solidFill>
                    <a:sym typeface="Gill Sans" charset="0"/>
                  </a:rPr>
                  <a:t>Pineapples</a:t>
                </a:r>
              </a:p>
              <a:p>
                <a:pPr marL="400050" indent="-188119" defTabSz="400050" fontAlgn="base">
                  <a:spcBef>
                    <a:spcPct val="0"/>
                  </a:spcBef>
                  <a:spcAft>
                    <a:spcPct val="0"/>
                  </a:spcAft>
                  <a:buFontTx/>
                  <a:buAutoNum type="arabicPeriod"/>
                  <a:defRPr/>
                </a:pPr>
                <a:r>
                  <a:rPr lang="en-US" sz="1050" b="1" kern="0" dirty="0">
                    <a:solidFill>
                      <a:srgbClr val="FFFF00"/>
                    </a:solidFill>
                    <a:sym typeface="Gill Sans" charset="0"/>
                  </a:rPr>
                  <a:t>Vegetables</a:t>
                </a:r>
              </a:p>
              <a:p>
                <a:pPr marL="400050" indent="-188119" defTabSz="400050" fontAlgn="base">
                  <a:spcBef>
                    <a:spcPct val="0"/>
                  </a:spcBef>
                  <a:spcAft>
                    <a:spcPct val="0"/>
                  </a:spcAft>
                  <a:buFontTx/>
                  <a:buAutoNum type="arabicPeriod"/>
                  <a:defRPr/>
                </a:pPr>
                <a:r>
                  <a:rPr lang="en-US" sz="1050" b="1" kern="0" dirty="0">
                    <a:solidFill>
                      <a:srgbClr val="FFFF00"/>
                    </a:solidFill>
                    <a:sym typeface="Gill Sans" charset="0"/>
                  </a:rPr>
                  <a:t>Nuts</a:t>
                </a:r>
              </a:p>
              <a:p>
                <a:pPr marL="400050" indent="-188119" defTabSz="400050" fontAlgn="base">
                  <a:spcBef>
                    <a:spcPct val="0"/>
                  </a:spcBef>
                  <a:spcAft>
                    <a:spcPct val="0"/>
                  </a:spcAft>
                  <a:buFontTx/>
                  <a:buAutoNum type="arabicPeriod"/>
                  <a:defRPr/>
                </a:pPr>
                <a:r>
                  <a:rPr lang="en-US" sz="1050" b="1" kern="0" dirty="0">
                    <a:solidFill>
                      <a:srgbClr val="FFFF00"/>
                    </a:solidFill>
                    <a:sym typeface="Gill Sans" charset="0"/>
                  </a:rPr>
                  <a:t>Cannabis</a:t>
                </a:r>
                <a:endParaRPr lang="en-ZA" sz="1200" b="1" kern="0" dirty="0">
                  <a:solidFill>
                    <a:srgbClr val="FFFF00"/>
                  </a:solidFill>
                  <a:sym typeface="Gill Sans" charset="0"/>
                </a:endParaRPr>
              </a:p>
            </p:txBody>
          </p:sp>
          <p:sp>
            <p:nvSpPr>
              <p:cNvPr id="26" name="TextBox 25"/>
              <p:cNvSpPr txBox="1"/>
              <p:nvPr/>
            </p:nvSpPr>
            <p:spPr>
              <a:xfrm>
                <a:off x="10538449" y="1230332"/>
                <a:ext cx="1546871" cy="6042767"/>
              </a:xfrm>
              <a:prstGeom prst="rect">
                <a:avLst/>
              </a:prstGeom>
              <a:solidFill>
                <a:srgbClr val="ED7D31">
                  <a:lumMod val="75000"/>
                </a:srgbClr>
              </a:solidFill>
              <a:ln w="25400">
                <a:solidFill>
                  <a:srgbClr val="5B9BD5">
                    <a:shade val="50000"/>
                  </a:srgbClr>
                </a:solidFill>
              </a:ln>
            </p:spPr>
            <p:txBody>
              <a:bodyPr wrap="square" rtlCol="0">
                <a:spAutoFit/>
              </a:bodyPr>
              <a:lstStyle/>
              <a:p>
                <a:pPr algn="ctr" defTabSz="685800" fontAlgn="base">
                  <a:spcBef>
                    <a:spcPct val="0"/>
                  </a:spcBef>
                  <a:spcAft>
                    <a:spcPct val="0"/>
                  </a:spcAft>
                  <a:defRPr/>
                </a:pPr>
                <a:r>
                  <a:rPr lang="en-US" sz="1275" kern="0" dirty="0">
                    <a:solidFill>
                      <a:prstClr val="white"/>
                    </a:solidFill>
                    <a:latin typeface="Calibri" panose="020F0502020204030204"/>
                  </a:rPr>
                  <a:t>Farmers</a:t>
                </a:r>
              </a:p>
              <a:p>
                <a:pPr algn="ctr" defTabSz="685800" fontAlgn="base">
                  <a:spcBef>
                    <a:spcPct val="0"/>
                  </a:spcBef>
                  <a:spcAft>
                    <a:spcPct val="0"/>
                  </a:spcAft>
                  <a:defRPr/>
                </a:pPr>
                <a:endParaRPr lang="en-US" sz="1275" kern="0" dirty="0">
                  <a:solidFill>
                    <a:prstClr val="white"/>
                  </a:solidFill>
                  <a:latin typeface="Calibri" panose="020F0502020204030204"/>
                </a:endParaRPr>
              </a:p>
              <a:p>
                <a:pPr algn="ctr" defTabSz="685800" fontAlgn="base">
                  <a:spcBef>
                    <a:spcPct val="0"/>
                  </a:spcBef>
                  <a:spcAft>
                    <a:spcPct val="0"/>
                  </a:spcAft>
                  <a:defRPr/>
                </a:pPr>
                <a:r>
                  <a:rPr lang="en-US" sz="1275" kern="0" dirty="0">
                    <a:solidFill>
                      <a:prstClr val="white"/>
                    </a:solidFill>
                    <a:latin typeface="Calibri" panose="020F0502020204030204"/>
                    <a:sym typeface="Gill Sans" charset="0"/>
                  </a:rPr>
                  <a:t>Communities</a:t>
                </a:r>
              </a:p>
              <a:p>
                <a:pPr algn="ctr" defTabSz="685800" fontAlgn="base">
                  <a:spcBef>
                    <a:spcPct val="0"/>
                  </a:spcBef>
                  <a:spcAft>
                    <a:spcPct val="0"/>
                  </a:spcAft>
                  <a:defRPr/>
                </a:pPr>
                <a:endParaRPr lang="en-US" sz="1275" kern="0" dirty="0">
                  <a:solidFill>
                    <a:prstClr val="white"/>
                  </a:solidFill>
                  <a:latin typeface="Calibri" panose="020F0502020204030204"/>
                  <a:sym typeface="Gill Sans" charset="0"/>
                </a:endParaRPr>
              </a:p>
              <a:p>
                <a:pPr algn="ctr" defTabSz="685800" fontAlgn="base">
                  <a:spcBef>
                    <a:spcPct val="0"/>
                  </a:spcBef>
                  <a:spcAft>
                    <a:spcPct val="0"/>
                  </a:spcAft>
                  <a:defRPr/>
                </a:pPr>
                <a:r>
                  <a:rPr lang="en-US" sz="1275" kern="0" dirty="0">
                    <a:solidFill>
                      <a:prstClr val="white"/>
                    </a:solidFill>
                    <a:latin typeface="Calibri" panose="020F0502020204030204"/>
                    <a:sym typeface="Gill Sans" charset="0"/>
                  </a:rPr>
                  <a:t> Traditional authorities</a:t>
                </a:r>
              </a:p>
              <a:p>
                <a:pPr algn="ctr" defTabSz="685800" fontAlgn="base">
                  <a:spcBef>
                    <a:spcPct val="0"/>
                  </a:spcBef>
                  <a:spcAft>
                    <a:spcPct val="0"/>
                  </a:spcAft>
                  <a:defRPr/>
                </a:pPr>
                <a:endParaRPr lang="en-US" sz="1275" kern="0" dirty="0">
                  <a:solidFill>
                    <a:prstClr val="white"/>
                  </a:solidFill>
                  <a:latin typeface="Calibri" panose="020F0502020204030204"/>
                  <a:sym typeface="Gill Sans" charset="0"/>
                </a:endParaRPr>
              </a:p>
              <a:p>
                <a:pPr algn="ctr" defTabSz="685800" fontAlgn="base">
                  <a:spcBef>
                    <a:spcPct val="0"/>
                  </a:spcBef>
                  <a:spcAft>
                    <a:spcPct val="0"/>
                  </a:spcAft>
                  <a:defRPr/>
                </a:pPr>
                <a:r>
                  <a:rPr lang="en-US" sz="1275" kern="0" dirty="0" err="1">
                    <a:solidFill>
                      <a:prstClr val="white"/>
                    </a:solidFill>
                    <a:latin typeface="Calibri" panose="020F0502020204030204"/>
                    <a:sym typeface="Gill Sans" charset="0"/>
                  </a:rPr>
                  <a:t>Agripreneurs</a:t>
                </a:r>
                <a:endParaRPr lang="en-US" sz="1275" kern="0" dirty="0">
                  <a:solidFill>
                    <a:prstClr val="white"/>
                  </a:solidFill>
                  <a:latin typeface="Calibri" panose="020F0502020204030204"/>
                  <a:sym typeface="Gill Sans" charset="0"/>
                </a:endParaRPr>
              </a:p>
              <a:p>
                <a:pPr algn="ctr" defTabSz="685800" fontAlgn="base">
                  <a:spcBef>
                    <a:spcPct val="0"/>
                  </a:spcBef>
                  <a:spcAft>
                    <a:spcPct val="0"/>
                  </a:spcAft>
                  <a:defRPr/>
                </a:pPr>
                <a:endParaRPr lang="en-US" sz="1275" kern="0" dirty="0">
                  <a:solidFill>
                    <a:prstClr val="white"/>
                  </a:solidFill>
                  <a:latin typeface="Calibri" panose="020F0502020204030204"/>
                  <a:sym typeface="Gill Sans" charset="0"/>
                </a:endParaRPr>
              </a:p>
              <a:p>
                <a:pPr algn="ctr" defTabSz="685800" fontAlgn="base">
                  <a:spcBef>
                    <a:spcPct val="0"/>
                  </a:spcBef>
                  <a:spcAft>
                    <a:spcPct val="0"/>
                  </a:spcAft>
                  <a:defRPr/>
                </a:pPr>
                <a:r>
                  <a:rPr lang="en-US" sz="1275" kern="0" dirty="0" err="1">
                    <a:solidFill>
                      <a:prstClr val="white"/>
                    </a:solidFill>
                    <a:latin typeface="Calibri" panose="020F0502020204030204"/>
                    <a:sym typeface="Gill Sans" charset="0"/>
                  </a:rPr>
                  <a:t>Agri</a:t>
                </a:r>
                <a:r>
                  <a:rPr lang="en-US" sz="1275" kern="0" dirty="0">
                    <a:solidFill>
                      <a:prstClr val="white"/>
                    </a:solidFill>
                    <a:latin typeface="Calibri" panose="020F0502020204030204"/>
                    <a:sym typeface="Gill Sans" charset="0"/>
                  </a:rPr>
                  <a:t>- investors</a:t>
                </a:r>
              </a:p>
              <a:p>
                <a:pPr algn="ctr" defTabSz="685800" fontAlgn="base">
                  <a:spcBef>
                    <a:spcPct val="0"/>
                  </a:spcBef>
                  <a:spcAft>
                    <a:spcPct val="0"/>
                  </a:spcAft>
                  <a:defRPr/>
                </a:pPr>
                <a:endParaRPr lang="en-US" sz="1275" kern="0" dirty="0">
                  <a:solidFill>
                    <a:prstClr val="white"/>
                  </a:solidFill>
                  <a:latin typeface="Calibri" panose="020F0502020204030204"/>
                  <a:sym typeface="Gill Sans" charset="0"/>
                </a:endParaRPr>
              </a:p>
              <a:p>
                <a:pPr algn="ctr" defTabSz="685800" fontAlgn="base">
                  <a:spcBef>
                    <a:spcPct val="0"/>
                  </a:spcBef>
                  <a:spcAft>
                    <a:spcPct val="0"/>
                  </a:spcAft>
                  <a:defRPr/>
                </a:pPr>
                <a:r>
                  <a:rPr lang="en-US" sz="1275" kern="0" dirty="0" err="1">
                    <a:solidFill>
                      <a:prstClr val="white"/>
                    </a:solidFill>
                    <a:latin typeface="Calibri" panose="020F0502020204030204"/>
                    <a:sym typeface="Gill Sans" charset="0"/>
                  </a:rPr>
                  <a:t>Commoditty</a:t>
                </a:r>
                <a:r>
                  <a:rPr lang="en-US" sz="1275" kern="0" dirty="0">
                    <a:solidFill>
                      <a:prstClr val="white"/>
                    </a:solidFill>
                    <a:latin typeface="Calibri" panose="020F0502020204030204"/>
                    <a:sym typeface="Gill Sans" charset="0"/>
                  </a:rPr>
                  <a:t> </a:t>
                </a:r>
                <a:r>
                  <a:rPr lang="en-US" sz="1275" kern="0" dirty="0" err="1">
                    <a:solidFill>
                      <a:prstClr val="white"/>
                    </a:solidFill>
                    <a:latin typeface="Calibri" panose="020F0502020204030204"/>
                    <a:sym typeface="Gill Sans" charset="0"/>
                  </a:rPr>
                  <a:t>organisations</a:t>
                </a:r>
                <a:endParaRPr lang="en-US" sz="1275" kern="0" dirty="0">
                  <a:solidFill>
                    <a:prstClr val="white"/>
                  </a:solidFill>
                  <a:latin typeface="Calibri" panose="020F0502020204030204"/>
                  <a:sym typeface="Gill Sans" charset="0"/>
                </a:endParaRPr>
              </a:p>
              <a:p>
                <a:pPr algn="ctr" defTabSz="685800" fontAlgn="base">
                  <a:spcBef>
                    <a:spcPct val="0"/>
                  </a:spcBef>
                  <a:spcAft>
                    <a:spcPct val="0"/>
                  </a:spcAft>
                  <a:defRPr/>
                </a:pPr>
                <a:endParaRPr lang="en-US" sz="1275" kern="0" dirty="0">
                  <a:solidFill>
                    <a:prstClr val="white"/>
                  </a:solidFill>
                  <a:latin typeface="Calibri" panose="020F0502020204030204"/>
                  <a:sym typeface="Gill Sans" charset="0"/>
                </a:endParaRPr>
              </a:p>
              <a:p>
                <a:pPr algn="ctr" defTabSz="685800" fontAlgn="base">
                  <a:spcBef>
                    <a:spcPct val="0"/>
                  </a:spcBef>
                  <a:spcAft>
                    <a:spcPct val="0"/>
                  </a:spcAft>
                  <a:defRPr/>
                </a:pPr>
                <a:r>
                  <a:rPr lang="en-US" sz="1275" kern="0" dirty="0">
                    <a:solidFill>
                      <a:prstClr val="white"/>
                    </a:solidFill>
                    <a:latin typeface="Calibri" panose="020F0502020204030204"/>
                    <a:sym typeface="Gill Sans" charset="0"/>
                  </a:rPr>
                  <a:t>Colleges / Universities</a:t>
                </a:r>
              </a:p>
              <a:p>
                <a:pPr algn="ctr" defTabSz="685800" fontAlgn="base">
                  <a:spcBef>
                    <a:spcPct val="0"/>
                  </a:spcBef>
                  <a:spcAft>
                    <a:spcPct val="0"/>
                  </a:spcAft>
                  <a:defRPr/>
                </a:pPr>
                <a:endParaRPr lang="en-US" sz="1275" kern="0" dirty="0">
                  <a:solidFill>
                    <a:prstClr val="white"/>
                  </a:solidFill>
                  <a:latin typeface="Calibri" panose="020F0502020204030204"/>
                  <a:sym typeface="Gill Sans" charset="0"/>
                </a:endParaRPr>
              </a:p>
              <a:p>
                <a:pPr algn="ctr" defTabSz="685800" fontAlgn="base">
                  <a:spcBef>
                    <a:spcPct val="0"/>
                  </a:spcBef>
                  <a:spcAft>
                    <a:spcPct val="0"/>
                  </a:spcAft>
                  <a:defRPr/>
                </a:pPr>
                <a:r>
                  <a:rPr lang="en-US" sz="1275" kern="0" dirty="0">
                    <a:solidFill>
                      <a:prstClr val="white"/>
                    </a:solidFill>
                    <a:latin typeface="Calibri" panose="020F0502020204030204"/>
                    <a:sym typeface="Gill Sans" charset="0"/>
                  </a:rPr>
                  <a:t>State-owned Entities</a:t>
                </a:r>
                <a:endParaRPr lang="en-ZA" sz="1275" kern="0" dirty="0">
                  <a:solidFill>
                    <a:srgbClr val="FFFFFF"/>
                  </a:solidFill>
                  <a:latin typeface="Calibri" panose="020F0502020204030204"/>
                  <a:sym typeface="Gill Sans" charset="0"/>
                </a:endParaRPr>
              </a:p>
            </p:txBody>
          </p:sp>
          <p:sp>
            <p:nvSpPr>
              <p:cNvPr id="27" name="Up Arrow 26"/>
              <p:cNvSpPr/>
              <p:nvPr/>
            </p:nvSpPr>
            <p:spPr>
              <a:xfrm>
                <a:off x="4863949" y="2118064"/>
                <a:ext cx="415974" cy="218539"/>
              </a:xfrm>
              <a:prstGeom prst="upArrow">
                <a:avLst/>
              </a:prstGeom>
              <a:solidFill>
                <a:srgbClr val="FFFF00"/>
              </a:solidFill>
              <a:ln w="25400" cap="flat" cmpd="sng" algn="ctr">
                <a:solidFill>
                  <a:srgbClr val="5B9BD5">
                    <a:shade val="50000"/>
                  </a:srgbClr>
                </a:solidFill>
                <a:prstDash val="solid"/>
                <a:miter lim="800000"/>
              </a:ln>
              <a:effectLst/>
            </p:spPr>
            <p:txBody>
              <a:bodyPr rtlCol="0" anchor="ctr"/>
              <a:lstStyle/>
              <a:p>
                <a:pPr algn="ctr" defTabSz="685800">
                  <a:defRPr/>
                </a:pPr>
                <a:endParaRPr lang="en-ZA" sz="1350" kern="0">
                  <a:solidFill>
                    <a:srgbClr val="00B0F0"/>
                  </a:solidFill>
                  <a:latin typeface="Calibri" panose="020F0502020204030204"/>
                </a:endParaRPr>
              </a:p>
            </p:txBody>
          </p:sp>
          <p:sp>
            <p:nvSpPr>
              <p:cNvPr id="28" name="Down Arrow 27"/>
              <p:cNvSpPr/>
              <p:nvPr/>
            </p:nvSpPr>
            <p:spPr>
              <a:xfrm>
                <a:off x="4863949" y="4031089"/>
                <a:ext cx="454161" cy="232259"/>
              </a:xfrm>
              <a:prstGeom prst="downArrow">
                <a:avLst/>
              </a:prstGeom>
              <a:solidFill>
                <a:srgbClr val="FFFF00"/>
              </a:solidFill>
              <a:ln w="25400" cap="flat" cmpd="sng" algn="ctr">
                <a:solidFill>
                  <a:srgbClr val="5B9BD5">
                    <a:shade val="50000"/>
                  </a:srgbClr>
                </a:solidFill>
                <a:prstDash val="solid"/>
                <a:miter lim="800000"/>
              </a:ln>
              <a:effectLst/>
            </p:spPr>
            <p:txBody>
              <a:bodyPr rtlCol="0" anchor="ctr"/>
              <a:lstStyle/>
              <a:p>
                <a:pPr algn="ctr" defTabSz="685800">
                  <a:defRPr/>
                </a:pPr>
                <a:endParaRPr lang="en-ZA" sz="1350" kern="0">
                  <a:solidFill>
                    <a:prstClr val="white"/>
                  </a:solidFill>
                  <a:latin typeface="Calibri" panose="020F0502020204030204"/>
                </a:endParaRPr>
              </a:p>
            </p:txBody>
          </p:sp>
        </p:grpSp>
      </p:grpSp>
    </p:spTree>
    <p:extLst>
      <p:ext uri="{BB962C8B-B14F-4D97-AF65-F5344CB8AC3E}">
        <p14:creationId xmlns:p14="http://schemas.microsoft.com/office/powerpoint/2010/main" val="540199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05978"/>
            <a:ext cx="8229600" cy="594122"/>
          </a:xfrm>
        </p:spPr>
        <p:txBody>
          <a:bodyPr/>
          <a:lstStyle/>
          <a:p>
            <a:r>
              <a:rPr lang="en-US" altLang="en-US" sz="2400" dirty="0">
                <a:latin typeface="Arial" panose="020B0604020202020204" pitchFamily="34" charset="0"/>
                <a:ea typeface="ヒラギノ角ゴ Pro W3" pitchFamily="-84" charset="-128"/>
                <a:cs typeface="Arial" panose="020B0604020202020204" pitchFamily="34" charset="0"/>
              </a:rPr>
              <a:t>Table of Contents</a:t>
            </a:r>
          </a:p>
        </p:txBody>
      </p:sp>
      <p:sp>
        <p:nvSpPr>
          <p:cNvPr id="3" name="Content Placeholder 2"/>
          <p:cNvSpPr>
            <a:spLocks noGrp="1"/>
          </p:cNvSpPr>
          <p:nvPr>
            <p:ph idx="1"/>
          </p:nvPr>
        </p:nvSpPr>
        <p:spPr>
          <a:xfrm>
            <a:off x="305991" y="1131590"/>
            <a:ext cx="8532019" cy="2983210"/>
          </a:xfrm>
        </p:spPr>
        <p:txBody>
          <a:bodyPr/>
          <a:lstStyle/>
          <a:p>
            <a:pPr marL="0" indent="0" algn="just">
              <a:buNone/>
              <a:defRPr/>
            </a:pPr>
            <a:r>
              <a:rPr lang="en-US" sz="2100" dirty="0">
                <a:latin typeface="Arial" panose="020B0604020202020204" pitchFamily="34" charset="0"/>
                <a:cs typeface="Arial" panose="020B0604020202020204" pitchFamily="34" charset="0"/>
              </a:rPr>
              <a:t>Situation Analysis and Economic Outlook</a:t>
            </a:r>
          </a:p>
          <a:p>
            <a:pPr marL="0" indent="0" algn="just">
              <a:buNone/>
              <a:defRPr/>
            </a:pPr>
            <a:r>
              <a:rPr lang="en-US" sz="2100" dirty="0">
                <a:latin typeface="Arial" panose="020B0604020202020204" pitchFamily="34" charset="0"/>
                <a:cs typeface="Arial" panose="020B0604020202020204" pitchFamily="34" charset="0"/>
              </a:rPr>
              <a:t>National Economic Reconstruction and Recovery Plan</a:t>
            </a:r>
          </a:p>
          <a:p>
            <a:pPr marL="0" indent="0" algn="just">
              <a:buNone/>
              <a:defRPr/>
            </a:pPr>
            <a:r>
              <a:rPr lang="en-US" sz="2100" dirty="0">
                <a:latin typeface="Arial" panose="020B0604020202020204" pitchFamily="34" charset="0"/>
                <a:cs typeface="Arial" panose="020B0604020202020204" pitchFamily="34" charset="0"/>
              </a:rPr>
              <a:t>Provincial Five-point plan for economic recovery </a:t>
            </a:r>
          </a:p>
          <a:p>
            <a:pPr marL="0" indent="0" algn="just">
              <a:buNone/>
              <a:defRPr/>
            </a:pPr>
            <a:r>
              <a:rPr lang="en-US" sz="2100" dirty="0">
                <a:latin typeface="Arial" panose="020B0604020202020204" pitchFamily="34" charset="0"/>
                <a:cs typeface="Arial" panose="020B0604020202020204" pitchFamily="34" charset="0"/>
              </a:rPr>
              <a:t>Implementation Plan </a:t>
            </a:r>
          </a:p>
          <a:p>
            <a:pPr marL="0" indent="0" algn="just">
              <a:buNone/>
              <a:defRPr/>
            </a:pPr>
            <a:r>
              <a:rPr lang="en-US" sz="2100" dirty="0">
                <a:latin typeface="Arial" panose="020B0604020202020204" pitchFamily="34" charset="0"/>
                <a:cs typeface="Arial" panose="020B0604020202020204" pitchFamily="34" charset="0"/>
              </a:rPr>
              <a:t>Conclusion</a:t>
            </a:r>
          </a:p>
          <a:p>
            <a:pPr marL="0" indent="0" algn="just">
              <a:buNone/>
              <a:defRPr/>
            </a:pPr>
            <a:endParaRPr lang="en-US" sz="2100" dirty="0">
              <a:latin typeface="Arial" panose="020B0604020202020204" pitchFamily="34" charset="0"/>
              <a:cs typeface="Arial" panose="020B0604020202020204" pitchFamily="34" charset="0"/>
            </a:endParaRP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8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ヒラギノ角ゴ Pro W3" pitchFamily="-8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ヒラギノ角ゴ Pro W3" pitchFamily="-8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ヒラギノ角ゴ Pro W3" pitchFamily="-8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ヒラギノ角ゴ Pro W3" pitchFamily="-8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ヒラギノ角ゴ Pro W3" pitchFamily="-8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ヒラギノ角ゴ Pro W3" pitchFamily="-8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ヒラギノ角ゴ Pro W3" pitchFamily="-8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ヒラギノ角ゴ Pro W3" pitchFamily="-84" charset="-128"/>
              </a:defRPr>
            </a:lvl9pPr>
          </a:lstStyle>
          <a:p>
            <a:pPr>
              <a:spcBef>
                <a:spcPct val="0"/>
              </a:spcBef>
              <a:buFontTx/>
              <a:buNone/>
            </a:pPr>
            <a:fld id="{1B5D43EC-4CB8-4E06-932D-72232A6CB4D2}" type="slidenum">
              <a:rPr lang="en-US" altLang="en-US" sz="900">
                <a:solidFill>
                  <a:srgbClr val="898989"/>
                </a:solidFill>
              </a:rPr>
              <a:pPr>
                <a:spcBef>
                  <a:spcPct val="0"/>
                </a:spcBef>
                <a:buFontTx/>
                <a:buNone/>
              </a:pPr>
              <a:t>2</a:t>
            </a:fld>
            <a:endParaRPr lang="en-US" altLang="en-US" sz="900" dirty="0">
              <a:solidFill>
                <a:srgbClr val="898989"/>
              </a:solidFil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8F90E45-EA02-470A-91B2-A5F3F7BF4B81}"/>
              </a:ext>
            </a:extLst>
          </p:cNvPr>
          <p:cNvSpPr>
            <a:spLocks noGrp="1"/>
          </p:cNvSpPr>
          <p:nvPr>
            <p:ph type="title"/>
          </p:nvPr>
        </p:nvSpPr>
        <p:spPr>
          <a:xfrm>
            <a:off x="712548" y="102394"/>
            <a:ext cx="6961837" cy="639011"/>
          </a:xfrm>
        </p:spPr>
        <p:txBody>
          <a:bodyPr/>
          <a:lstStyle/>
          <a:p>
            <a:pPr algn="ctr"/>
            <a:r>
              <a:rPr lang="en-GB" sz="2700" dirty="0"/>
              <a:t>Oceans Economy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3675125"/>
              </p:ext>
            </p:extLst>
          </p:nvPr>
        </p:nvGraphicFramePr>
        <p:xfrm>
          <a:off x="462516" y="747750"/>
          <a:ext cx="7637875" cy="3196736"/>
        </p:xfrm>
        <a:graphic>
          <a:graphicData uri="http://schemas.openxmlformats.org/drawingml/2006/table">
            <a:tbl>
              <a:tblPr firstRow="1" bandRow="1">
                <a:tableStyleId>{793D81CF-94F2-401A-BA57-92F5A7B2D0C5}</a:tableStyleId>
              </a:tblPr>
              <a:tblGrid>
                <a:gridCol w="5534579">
                  <a:extLst>
                    <a:ext uri="{9D8B030D-6E8A-4147-A177-3AD203B41FA5}">
                      <a16:colId xmlns:a16="http://schemas.microsoft.com/office/drawing/2014/main" xmlns="" val="2133714494"/>
                    </a:ext>
                  </a:extLst>
                </a:gridCol>
                <a:gridCol w="2103296">
                  <a:extLst>
                    <a:ext uri="{9D8B030D-6E8A-4147-A177-3AD203B41FA5}">
                      <a16:colId xmlns:a16="http://schemas.microsoft.com/office/drawing/2014/main" xmlns="" val="1948824865"/>
                    </a:ext>
                  </a:extLst>
                </a:gridCol>
              </a:tblGrid>
              <a:tr h="442389">
                <a:tc>
                  <a:txBody>
                    <a:bodyPr/>
                    <a:lstStyle/>
                    <a:p>
                      <a:r>
                        <a:rPr lang="en-GB" sz="1100" dirty="0"/>
                        <a:t>Interventions</a:t>
                      </a:r>
                    </a:p>
                  </a:txBody>
                  <a:tcPr marL="68580" marR="68580" marT="34290" marB="34290">
                    <a:solidFill>
                      <a:srgbClr val="A50021"/>
                    </a:solidFill>
                  </a:tcPr>
                </a:tc>
                <a:tc>
                  <a:txBody>
                    <a:bodyPr/>
                    <a:lstStyle/>
                    <a:p>
                      <a:r>
                        <a:rPr lang="en-GB" sz="1100" dirty="0"/>
                        <a:t>Status</a:t>
                      </a:r>
                    </a:p>
                  </a:txBody>
                  <a:tcPr marL="68580" marR="68580" marT="34290" marB="34290">
                    <a:solidFill>
                      <a:srgbClr val="A50021"/>
                    </a:solidFill>
                  </a:tcPr>
                </a:tc>
                <a:extLst>
                  <a:ext uri="{0D108BD9-81ED-4DB2-BD59-A6C34878D82A}">
                    <a16:rowId xmlns:a16="http://schemas.microsoft.com/office/drawing/2014/main" xmlns="" val="3947033930"/>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Master Plan Strategy  Implementation </a:t>
                      </a:r>
                    </a:p>
                    <a:p>
                      <a:r>
                        <a:rPr lang="en-GB" sz="1100" dirty="0">
                          <a:solidFill>
                            <a:schemeClr val="tx1"/>
                          </a:solidFill>
                        </a:rPr>
                        <a:t>Provides a blueprint, a vision and implementable plan that will ensure the growth of the economy of the Province to new heights. </a:t>
                      </a:r>
                    </a:p>
                  </a:txBody>
                  <a:tcPr marL="68580" marR="68580" marT="34290" marB="34290">
                    <a:solidFill>
                      <a:schemeClr val="accent2">
                        <a:lumMod val="40000"/>
                        <a:lumOff val="60000"/>
                      </a:schemeClr>
                    </a:solidFill>
                  </a:tcPr>
                </a:tc>
                <a:tc>
                  <a:txBody>
                    <a:bodyPr/>
                    <a:lstStyle/>
                    <a:p>
                      <a:r>
                        <a:rPr lang="en-GB" sz="1100" dirty="0"/>
                        <a:t>Operational</a:t>
                      </a:r>
                    </a:p>
                  </a:txBody>
                  <a:tcPr marL="68580" marR="68580" marT="34290" marB="34290">
                    <a:solidFill>
                      <a:schemeClr val="accent2">
                        <a:lumMod val="40000"/>
                        <a:lumOff val="60000"/>
                      </a:schemeClr>
                    </a:solidFill>
                  </a:tcPr>
                </a:tc>
                <a:extLst>
                  <a:ext uri="{0D108BD9-81ED-4DB2-BD59-A6C34878D82A}">
                    <a16:rowId xmlns:a16="http://schemas.microsoft.com/office/drawing/2014/main" xmlns="" val="3926211058"/>
                  </a:ext>
                </a:extLst>
              </a:tr>
              <a:tr h="442389">
                <a:tc>
                  <a:txBody>
                    <a:bodyPr/>
                    <a:lstStyle/>
                    <a:p>
                      <a:r>
                        <a:rPr lang="en-GB" sz="1100" dirty="0">
                          <a:solidFill>
                            <a:schemeClr val="tx1"/>
                          </a:solidFill>
                        </a:rPr>
                        <a:t>Master Plan Implementation :</a:t>
                      </a:r>
                    </a:p>
                    <a:p>
                      <a:endParaRPr lang="en-GB" sz="1100" dirty="0">
                        <a:solidFill>
                          <a:schemeClr val="tx1"/>
                        </a:solidFill>
                      </a:endParaRPr>
                    </a:p>
                  </a:txBody>
                  <a:tcPr marL="68580" marR="68580" marT="34290" marB="34290">
                    <a:noFill/>
                  </a:tcPr>
                </a:tc>
                <a:tc>
                  <a:txBody>
                    <a:bodyPr/>
                    <a:lstStyle/>
                    <a:p>
                      <a:r>
                        <a:rPr lang="en-GB" sz="1100" dirty="0"/>
                        <a:t>Operational </a:t>
                      </a:r>
                    </a:p>
                  </a:txBody>
                  <a:tcPr marL="68580" marR="68580" marT="34290" marB="34290">
                    <a:noFill/>
                  </a:tcPr>
                </a:tc>
                <a:extLst>
                  <a:ext uri="{0D108BD9-81ED-4DB2-BD59-A6C34878D82A}">
                    <a16:rowId xmlns:a16="http://schemas.microsoft.com/office/drawing/2014/main" xmlns="" val="3597326164"/>
                  </a:ext>
                </a:extLst>
              </a:tr>
              <a:tr h="462543">
                <a:tc>
                  <a:txBody>
                    <a:bodyPr/>
                    <a:lstStyle/>
                    <a:p>
                      <a:r>
                        <a:rPr lang="en-GB" sz="1100" dirty="0"/>
                        <a:t>Aquaculture Dev Zone Qholora :Tilapia  Project roll-out, </a:t>
                      </a:r>
                      <a:r>
                        <a:rPr lang="en-GB" sz="1100" dirty="0" err="1"/>
                        <a:t>Coega</a:t>
                      </a:r>
                      <a:r>
                        <a:rPr lang="en-GB" sz="1100" dirty="0"/>
                        <a:t> ADZ – infrastructure development – sea water intake </a:t>
                      </a:r>
                    </a:p>
                  </a:txBody>
                  <a:tcPr marL="68580" marR="68580" marT="34290" marB="34290">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Initiation</a:t>
                      </a:r>
                    </a:p>
                  </a:txBody>
                  <a:tcPr marL="68580" marR="68580" marT="34290" marB="34290">
                    <a:solidFill>
                      <a:schemeClr val="accent2">
                        <a:lumMod val="40000"/>
                        <a:lumOff val="60000"/>
                      </a:schemeClr>
                    </a:solidFill>
                  </a:tcPr>
                </a:tc>
                <a:extLst>
                  <a:ext uri="{0D108BD9-81ED-4DB2-BD59-A6C34878D82A}">
                    <a16:rowId xmlns:a16="http://schemas.microsoft.com/office/drawing/2014/main" xmlns="" val="1371909257"/>
                  </a:ext>
                </a:extLst>
              </a:tr>
              <a:tr h="409235">
                <a:tc>
                  <a:txBody>
                    <a:bodyPr/>
                    <a:lstStyle/>
                    <a:p>
                      <a:r>
                        <a:rPr lang="en-GB" sz="1100" dirty="0"/>
                        <a:t>Localization Strategy – Small  Scale Fisheries Development Programme</a:t>
                      </a:r>
                    </a:p>
                  </a:txBody>
                  <a:tcPr marL="68580" marR="68580" marT="34290" marB="34290">
                    <a:noFill/>
                  </a:tcPr>
                </a:tc>
                <a:tc>
                  <a:txBody>
                    <a:bodyPr/>
                    <a:lstStyle/>
                    <a:p>
                      <a:r>
                        <a:rPr lang="en-GB" sz="1100" dirty="0"/>
                        <a:t>Operational</a:t>
                      </a:r>
                    </a:p>
                  </a:txBody>
                  <a:tcPr marL="68580" marR="68580" marT="34290" marB="34290">
                    <a:noFill/>
                  </a:tcPr>
                </a:tc>
                <a:extLst>
                  <a:ext uri="{0D108BD9-81ED-4DB2-BD59-A6C34878D82A}">
                    <a16:rowId xmlns:a16="http://schemas.microsoft.com/office/drawing/2014/main" xmlns="" val="4254762775"/>
                  </a:ext>
                </a:extLst>
              </a:tr>
              <a:tr h="868680">
                <a:tc>
                  <a:txBody>
                    <a:bodyPr/>
                    <a:lstStyle/>
                    <a:p>
                      <a:r>
                        <a:rPr lang="en-GB" sz="1100" dirty="0"/>
                        <a:t>The PSJ Small Harbour feasibility and Water Front are complete and Economic study is underway for a year and will be presented to the Province on completion by Public Works.</a:t>
                      </a:r>
                    </a:p>
                    <a:p>
                      <a:r>
                        <a:rPr lang="en-GB" sz="1100" dirty="0"/>
                        <a:t>OR Tambo SMME and Coops Funding Policy is being developed.</a:t>
                      </a:r>
                    </a:p>
                    <a:p>
                      <a:endParaRPr lang="en-GB" sz="1100" dirty="0"/>
                    </a:p>
                  </a:txBody>
                  <a:tcPr marL="68580" marR="68580" marT="34290" marB="34290">
                    <a:solidFill>
                      <a:schemeClr val="accent2">
                        <a:lumMod val="20000"/>
                        <a:lumOff val="80000"/>
                      </a:schemeClr>
                    </a:solidFill>
                  </a:tcPr>
                </a:tc>
                <a:tc>
                  <a:txBody>
                    <a:bodyPr/>
                    <a:lstStyle/>
                    <a:p>
                      <a:r>
                        <a:rPr lang="en-GB" sz="1100" dirty="0"/>
                        <a:t>Development</a:t>
                      </a:r>
                    </a:p>
                  </a:txBody>
                  <a:tcPr marL="68580" marR="68580" marT="34290" marB="34290">
                    <a:solidFill>
                      <a:schemeClr val="accent2">
                        <a:lumMod val="20000"/>
                        <a:lumOff val="80000"/>
                      </a:schemeClr>
                    </a:solidFill>
                  </a:tcPr>
                </a:tc>
                <a:extLst>
                  <a:ext uri="{0D108BD9-81ED-4DB2-BD59-A6C34878D82A}">
                    <a16:rowId xmlns:a16="http://schemas.microsoft.com/office/drawing/2014/main" xmlns="" val="1137232135"/>
                  </a:ext>
                </a:extLst>
              </a:tr>
            </a:tbl>
          </a:graphicData>
        </a:graphic>
      </p:graphicFrame>
      <p:sp>
        <p:nvSpPr>
          <p:cNvPr id="4" name="Slide Number Placeholder 3"/>
          <p:cNvSpPr>
            <a:spLocks noGrp="1"/>
          </p:cNvSpPr>
          <p:nvPr>
            <p:ph type="sldNum" sz="quarter" idx="12"/>
          </p:nvPr>
        </p:nvSpPr>
        <p:spPr/>
        <p:txBody>
          <a:bodyPr/>
          <a:lstStyle/>
          <a:p>
            <a:pPr defTabSz="685800">
              <a:defRPr/>
            </a:pPr>
            <a:fld id="{5F56ADC9-FAD9-2044-9CBA-DB988DF64395}" type="slidenum">
              <a:rPr lang="en-GB" altLang="en-US" sz="900">
                <a:solidFill>
                  <a:prstClr val="black">
                    <a:tint val="75000"/>
                  </a:prstClr>
                </a:solidFill>
                <a:latin typeface="Calibri" panose="020F0502020204030204"/>
              </a:rPr>
              <a:pPr defTabSz="685800">
                <a:defRPr/>
              </a:pPr>
              <a:t>20</a:t>
            </a:fld>
            <a:endParaRPr lang="en-GB" altLang="en-US" sz="9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60047398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8F90E45-EA02-470A-91B2-A5F3F7BF4B81}"/>
              </a:ext>
            </a:extLst>
          </p:cNvPr>
          <p:cNvSpPr>
            <a:spLocks noGrp="1"/>
          </p:cNvSpPr>
          <p:nvPr>
            <p:ph type="title"/>
          </p:nvPr>
        </p:nvSpPr>
        <p:spPr>
          <a:xfrm>
            <a:off x="542004" y="223771"/>
            <a:ext cx="6961837" cy="639011"/>
          </a:xfrm>
        </p:spPr>
        <p:txBody>
          <a:bodyPr>
            <a:normAutofit/>
          </a:bodyPr>
          <a:lstStyle/>
          <a:p>
            <a:pPr algn="ctr"/>
            <a:r>
              <a:rPr lang="en-GB" b="1" dirty="0"/>
              <a:t>Oceans Economy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2345678"/>
              </p:ext>
            </p:extLst>
          </p:nvPr>
        </p:nvGraphicFramePr>
        <p:xfrm>
          <a:off x="374798" y="992981"/>
          <a:ext cx="6933506" cy="2933437"/>
        </p:xfrm>
        <a:graphic>
          <a:graphicData uri="http://schemas.openxmlformats.org/drawingml/2006/table">
            <a:tbl>
              <a:tblPr firstRow="1" bandRow="1">
                <a:tableStyleId>{793D81CF-94F2-401A-BA57-92F5A7B2D0C5}</a:tableStyleId>
              </a:tblPr>
              <a:tblGrid>
                <a:gridCol w="4845274">
                  <a:extLst>
                    <a:ext uri="{9D8B030D-6E8A-4147-A177-3AD203B41FA5}">
                      <a16:colId xmlns:a16="http://schemas.microsoft.com/office/drawing/2014/main" xmlns="" val="2133714494"/>
                    </a:ext>
                  </a:extLst>
                </a:gridCol>
                <a:gridCol w="2088232">
                  <a:extLst>
                    <a:ext uri="{9D8B030D-6E8A-4147-A177-3AD203B41FA5}">
                      <a16:colId xmlns:a16="http://schemas.microsoft.com/office/drawing/2014/main" xmlns="" val="1948824865"/>
                    </a:ext>
                  </a:extLst>
                </a:gridCol>
              </a:tblGrid>
              <a:tr h="577558">
                <a:tc>
                  <a:txBody>
                    <a:bodyPr/>
                    <a:lstStyle/>
                    <a:p>
                      <a:r>
                        <a:rPr lang="en-GB" sz="1100" dirty="0"/>
                        <a:t>Interventions</a:t>
                      </a:r>
                    </a:p>
                  </a:txBody>
                  <a:tcPr marL="68580" marR="68580" marT="34290" marB="34290">
                    <a:solidFill>
                      <a:srgbClr val="A50021"/>
                    </a:solidFill>
                  </a:tcPr>
                </a:tc>
                <a:tc>
                  <a:txBody>
                    <a:bodyPr/>
                    <a:lstStyle/>
                    <a:p>
                      <a:r>
                        <a:rPr lang="en-GB" sz="1100" dirty="0"/>
                        <a:t>Status</a:t>
                      </a:r>
                    </a:p>
                  </a:txBody>
                  <a:tcPr marL="68580" marR="68580" marT="34290" marB="34290">
                    <a:solidFill>
                      <a:srgbClr val="A50021"/>
                    </a:solidFill>
                  </a:tcPr>
                </a:tc>
                <a:extLst>
                  <a:ext uri="{0D108BD9-81ED-4DB2-BD59-A6C34878D82A}">
                    <a16:rowId xmlns:a16="http://schemas.microsoft.com/office/drawing/2014/main" xmlns="" val="3947033930"/>
                  </a:ext>
                </a:extLst>
              </a:tr>
              <a:tr h="577558">
                <a:tc>
                  <a:txBody>
                    <a:bodyPr/>
                    <a:lstStyle/>
                    <a:p>
                      <a:r>
                        <a:rPr lang="en-GB" sz="1100" dirty="0">
                          <a:solidFill>
                            <a:schemeClr val="tx1"/>
                          </a:solidFill>
                        </a:rPr>
                        <a:t>Offshore bunkering: Localisation Support to SMMEs in Algoa Bay</a:t>
                      </a:r>
                    </a:p>
                  </a:txBody>
                  <a:tcPr marL="68580" marR="68580" marT="34290" marB="34290">
                    <a:solidFill>
                      <a:schemeClr val="accent2">
                        <a:lumMod val="40000"/>
                        <a:lumOff val="60000"/>
                      </a:schemeClr>
                    </a:solidFill>
                  </a:tcPr>
                </a:tc>
                <a:tc>
                  <a:txBody>
                    <a:bodyPr/>
                    <a:lstStyle/>
                    <a:p>
                      <a:r>
                        <a:rPr lang="en-GB" sz="1100" dirty="0"/>
                        <a:t>Operational</a:t>
                      </a:r>
                    </a:p>
                  </a:txBody>
                  <a:tcPr marL="68580" marR="68580" marT="34290" marB="34290">
                    <a:solidFill>
                      <a:schemeClr val="accent2">
                        <a:lumMod val="40000"/>
                        <a:lumOff val="60000"/>
                      </a:schemeClr>
                    </a:solidFill>
                  </a:tcPr>
                </a:tc>
                <a:extLst>
                  <a:ext uri="{0D108BD9-81ED-4DB2-BD59-A6C34878D82A}">
                    <a16:rowId xmlns:a16="http://schemas.microsoft.com/office/drawing/2014/main" xmlns="" val="3597326164"/>
                  </a:ext>
                </a:extLst>
              </a:tr>
              <a:tr h="603869">
                <a:tc>
                  <a:txBody>
                    <a:bodyPr/>
                    <a:lstStyle/>
                    <a:p>
                      <a:r>
                        <a:rPr lang="en-GB" sz="1100" dirty="0"/>
                        <a:t>Offshore bunkering: Support SMME to access opportunities within Algoa Bay’s bunkering operations </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Operational</a:t>
                      </a:r>
                    </a:p>
                  </a:txBody>
                  <a:tcPr marL="68580" marR="68580" marT="34290" marB="34290"/>
                </a:tc>
                <a:extLst>
                  <a:ext uri="{0D108BD9-81ED-4DB2-BD59-A6C34878D82A}">
                    <a16:rowId xmlns:a16="http://schemas.microsoft.com/office/drawing/2014/main" xmlns="" val="1371909257"/>
                  </a:ext>
                </a:extLst>
              </a:tr>
              <a:tr h="577558">
                <a:tc>
                  <a:txBody>
                    <a:bodyPr/>
                    <a:lstStyle/>
                    <a:p>
                      <a:r>
                        <a:rPr lang="en-GB" sz="1100" dirty="0"/>
                        <a:t> Offshore bunkering: Readiness programme for SMME </a:t>
                      </a:r>
                    </a:p>
                    <a:p>
                      <a:endParaRPr lang="en-GB" sz="1100" dirty="0"/>
                    </a:p>
                  </a:txBody>
                  <a:tcPr marL="68580" marR="68580" marT="34290" marB="34290">
                    <a:solidFill>
                      <a:schemeClr val="accent2">
                        <a:lumMod val="60000"/>
                        <a:lumOff val="40000"/>
                        <a:alpha val="50196"/>
                      </a:schemeClr>
                    </a:solidFill>
                  </a:tcPr>
                </a:tc>
                <a:tc>
                  <a:txBody>
                    <a:bodyPr/>
                    <a:lstStyle/>
                    <a:p>
                      <a:r>
                        <a:rPr lang="en-GB" sz="1100" dirty="0"/>
                        <a:t>Operational</a:t>
                      </a:r>
                    </a:p>
                  </a:txBody>
                  <a:tcPr marL="68580" marR="68580" marT="34290" marB="34290">
                    <a:solidFill>
                      <a:schemeClr val="accent2">
                        <a:lumMod val="60000"/>
                        <a:lumOff val="40000"/>
                        <a:alpha val="50196"/>
                      </a:schemeClr>
                    </a:solidFill>
                  </a:tcPr>
                </a:tc>
                <a:extLst>
                  <a:ext uri="{0D108BD9-81ED-4DB2-BD59-A6C34878D82A}">
                    <a16:rowId xmlns:a16="http://schemas.microsoft.com/office/drawing/2014/main" xmlns="" val="4254762775"/>
                  </a:ext>
                </a:extLst>
              </a:tr>
              <a:tr h="298447">
                <a:tc>
                  <a:txBody>
                    <a:bodyPr/>
                    <a:lstStyle/>
                    <a:p>
                      <a:r>
                        <a:rPr lang="en-GB" sz="1100" dirty="0"/>
                        <a:t>Offshore bunkering: Resource manual packaging to support SMME </a:t>
                      </a:r>
                    </a:p>
                  </a:txBody>
                  <a:tcPr marL="68580" marR="68580" marT="34290" marB="34290"/>
                </a:tc>
                <a:tc>
                  <a:txBody>
                    <a:bodyPr/>
                    <a:lstStyle/>
                    <a:p>
                      <a:r>
                        <a:rPr lang="en-GB" sz="1100" dirty="0"/>
                        <a:t>Initiation</a:t>
                      </a:r>
                    </a:p>
                  </a:txBody>
                  <a:tcPr marL="68580" marR="68580" marT="34290" marB="34290"/>
                </a:tc>
                <a:extLst>
                  <a:ext uri="{0D108BD9-81ED-4DB2-BD59-A6C34878D82A}">
                    <a16:rowId xmlns:a16="http://schemas.microsoft.com/office/drawing/2014/main" xmlns="" val="3781432800"/>
                  </a:ext>
                </a:extLst>
              </a:tr>
              <a:tr h="298447">
                <a:tc>
                  <a:txBody>
                    <a:bodyPr/>
                    <a:lstStyle/>
                    <a:p>
                      <a:r>
                        <a:rPr lang="en-ZA" sz="1100" dirty="0"/>
                        <a:t>Maritime Manufacturing: Implementation of Localisation programme for sector</a:t>
                      </a:r>
                    </a:p>
                  </a:txBody>
                  <a:tcPr marL="68580" marR="68580" marT="34290" marB="34290">
                    <a:solidFill>
                      <a:schemeClr val="accent2">
                        <a:lumMod val="20000"/>
                        <a:lumOff val="80000"/>
                      </a:schemeClr>
                    </a:solidFill>
                  </a:tcPr>
                </a:tc>
                <a:tc>
                  <a:txBody>
                    <a:bodyPr/>
                    <a:lstStyle/>
                    <a:p>
                      <a:r>
                        <a:rPr lang="en-GB" sz="1100" dirty="0"/>
                        <a:t>Operational </a:t>
                      </a:r>
                    </a:p>
                  </a:txBody>
                  <a:tcPr marL="68580" marR="68580" marT="34290" marB="34290">
                    <a:solidFill>
                      <a:schemeClr val="accent2">
                        <a:lumMod val="20000"/>
                        <a:lumOff val="80000"/>
                      </a:schemeClr>
                    </a:solidFill>
                  </a:tcPr>
                </a:tc>
                <a:extLst>
                  <a:ext uri="{0D108BD9-81ED-4DB2-BD59-A6C34878D82A}">
                    <a16:rowId xmlns:a16="http://schemas.microsoft.com/office/drawing/2014/main" xmlns="" val="1684973496"/>
                  </a:ext>
                </a:extLst>
              </a:tr>
            </a:tbl>
          </a:graphicData>
        </a:graphic>
      </p:graphicFrame>
      <p:sp>
        <p:nvSpPr>
          <p:cNvPr id="4" name="Slide Number Placeholder 3"/>
          <p:cNvSpPr>
            <a:spLocks noGrp="1"/>
          </p:cNvSpPr>
          <p:nvPr>
            <p:ph type="sldNum" sz="quarter" idx="12"/>
          </p:nvPr>
        </p:nvSpPr>
        <p:spPr/>
        <p:txBody>
          <a:bodyPr/>
          <a:lstStyle/>
          <a:p>
            <a:pPr>
              <a:defRPr/>
            </a:pPr>
            <a:fld id="{5F56ADC9-FAD9-2044-9CBA-DB988DF64395}" type="slidenum">
              <a:rPr lang="en-GB" altLang="en-US" smtClean="0"/>
              <a:pPr>
                <a:defRPr/>
              </a:pPr>
              <a:t>21</a:t>
            </a:fld>
            <a:endParaRPr lang="en-GB" altLang="en-US" dirty="0"/>
          </a:p>
        </p:txBody>
      </p:sp>
    </p:spTree>
    <p:extLst>
      <p:ext uri="{BB962C8B-B14F-4D97-AF65-F5344CB8AC3E}">
        <p14:creationId xmlns:p14="http://schemas.microsoft.com/office/powerpoint/2010/main" val="167995088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000" dirty="0"/>
              <a:t>Tourism Sector</a:t>
            </a:r>
          </a:p>
        </p:txBody>
      </p:sp>
      <p:sp>
        <p:nvSpPr>
          <p:cNvPr id="4" name="Slide Number Placeholder 3"/>
          <p:cNvSpPr>
            <a:spLocks noGrp="1"/>
          </p:cNvSpPr>
          <p:nvPr>
            <p:ph type="sldNum" sz="quarter" idx="12"/>
          </p:nvPr>
        </p:nvSpPr>
        <p:spPr/>
        <p:txBody>
          <a:bodyPr/>
          <a:lstStyle/>
          <a:p>
            <a:pPr>
              <a:defRPr/>
            </a:pPr>
            <a:fld id="{5F56ADC9-FAD9-2044-9CBA-DB988DF64395}" type="slidenum">
              <a:rPr lang="en-GB" altLang="en-US" smtClean="0"/>
              <a:pPr>
                <a:defRPr/>
              </a:pPr>
              <a:t>22</a:t>
            </a:fld>
            <a:endParaRPr lang="en-GB" alt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054891181"/>
              </p:ext>
            </p:extLst>
          </p:nvPr>
        </p:nvGraphicFramePr>
        <p:xfrm>
          <a:off x="1043608" y="1521433"/>
          <a:ext cx="6696744" cy="2201785"/>
        </p:xfrm>
        <a:graphic>
          <a:graphicData uri="http://schemas.openxmlformats.org/drawingml/2006/table">
            <a:tbl>
              <a:tblPr firstRow="1" bandRow="1">
                <a:tableStyleId>{793D81CF-94F2-401A-BA57-92F5A7B2D0C5}</a:tableStyleId>
              </a:tblPr>
              <a:tblGrid>
                <a:gridCol w="4672718">
                  <a:extLst>
                    <a:ext uri="{9D8B030D-6E8A-4147-A177-3AD203B41FA5}">
                      <a16:colId xmlns:a16="http://schemas.microsoft.com/office/drawing/2014/main" xmlns="" val="2133714494"/>
                    </a:ext>
                  </a:extLst>
                </a:gridCol>
                <a:gridCol w="2024026">
                  <a:extLst>
                    <a:ext uri="{9D8B030D-6E8A-4147-A177-3AD203B41FA5}">
                      <a16:colId xmlns:a16="http://schemas.microsoft.com/office/drawing/2014/main" xmlns="" val="1948824865"/>
                    </a:ext>
                  </a:extLst>
                </a:gridCol>
              </a:tblGrid>
              <a:tr h="405662">
                <a:tc>
                  <a:txBody>
                    <a:bodyPr/>
                    <a:lstStyle/>
                    <a:p>
                      <a:r>
                        <a:rPr lang="en-GB" sz="1100" dirty="0"/>
                        <a:t>Activities </a:t>
                      </a:r>
                    </a:p>
                  </a:txBody>
                  <a:tcPr marL="68580" marR="68580" marT="34290" marB="34290">
                    <a:solidFill>
                      <a:srgbClr val="990000">
                        <a:alpha val="74902"/>
                      </a:srgbClr>
                    </a:solidFill>
                  </a:tcPr>
                </a:tc>
                <a:tc>
                  <a:txBody>
                    <a:bodyPr/>
                    <a:lstStyle/>
                    <a:p>
                      <a:r>
                        <a:rPr lang="en-GB" sz="1100" dirty="0"/>
                        <a:t>Status</a:t>
                      </a:r>
                    </a:p>
                  </a:txBody>
                  <a:tcPr marL="68580" marR="68580" marT="34290" marB="34290">
                    <a:solidFill>
                      <a:srgbClr val="990000">
                        <a:alpha val="74902"/>
                      </a:srgbClr>
                    </a:solidFill>
                  </a:tcPr>
                </a:tc>
                <a:extLst>
                  <a:ext uri="{0D108BD9-81ED-4DB2-BD59-A6C34878D82A}">
                    <a16:rowId xmlns:a16="http://schemas.microsoft.com/office/drawing/2014/main" xmlns="" val="3947033930"/>
                  </a:ext>
                </a:extLst>
              </a:tr>
              <a:tr h="405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a:t>Prevent collapse of the sector through a shared brand. </a:t>
                      </a:r>
                      <a:endParaRPr lang="en-GB" sz="11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Operational</a:t>
                      </a:r>
                    </a:p>
                    <a:p>
                      <a:pPr algn="ctr"/>
                      <a:endParaRPr lang="en-GB" sz="1100" dirty="0"/>
                    </a:p>
                  </a:txBody>
                  <a:tcPr marL="68580" marR="68580" marT="34290" marB="34290"/>
                </a:tc>
                <a:extLst>
                  <a:ext uri="{0D108BD9-81ED-4DB2-BD59-A6C34878D82A}">
                    <a16:rowId xmlns:a16="http://schemas.microsoft.com/office/drawing/2014/main" xmlns="" val="1371909257"/>
                  </a:ext>
                </a:extLst>
              </a:tr>
              <a:tr h="272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a:t>Unify the sector.</a:t>
                      </a:r>
                      <a:endParaRPr lang="en-GB" sz="1100" dirty="0"/>
                    </a:p>
                  </a:txBody>
                  <a:tcPr marL="68580" marR="68580" marT="34290" marB="34290">
                    <a:solidFill>
                      <a:srgbClr val="FF9933">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Operational</a:t>
                      </a:r>
                    </a:p>
                  </a:txBody>
                  <a:tcPr marL="68580" marR="68580" marT="34290" marB="34290">
                    <a:solidFill>
                      <a:srgbClr val="FF9933">
                        <a:alpha val="50196"/>
                      </a:srgbClr>
                    </a:solidFill>
                  </a:tcPr>
                </a:tc>
                <a:extLst>
                  <a:ext uri="{0D108BD9-81ED-4DB2-BD59-A6C34878D82A}">
                    <a16:rowId xmlns:a16="http://schemas.microsoft.com/office/drawing/2014/main" xmlns="" val="3280236373"/>
                  </a:ext>
                </a:extLst>
              </a:tr>
              <a:tr h="439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Support tourism administrations in boosting marketing efforts.</a:t>
                      </a:r>
                      <a:endParaRPr lang="en-GB" sz="11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Operational</a:t>
                      </a:r>
                    </a:p>
                  </a:txBody>
                  <a:tcPr marL="68580" marR="68580" marT="34290" marB="34290"/>
                </a:tc>
                <a:extLst>
                  <a:ext uri="{0D108BD9-81ED-4DB2-BD59-A6C34878D82A}">
                    <a16:rowId xmlns:a16="http://schemas.microsoft.com/office/drawing/2014/main" xmlns="" val="1420976251"/>
                  </a:ext>
                </a:extLst>
              </a:tr>
              <a:tr h="405662">
                <a:tc>
                  <a:txBody>
                    <a:bodyPr/>
                    <a:lstStyle/>
                    <a:p>
                      <a:r>
                        <a:rPr lang="en-GB" sz="1100" dirty="0">
                          <a:effectLst/>
                          <a:latin typeface="+mn-lt"/>
                          <a:ea typeface="Calibri" panose="020F0502020204030204" pitchFamily="34" charset="0"/>
                        </a:rPr>
                        <a:t>Marketing, including digital marketing to increase brand awareness and conversion.</a:t>
                      </a:r>
                      <a:endParaRPr lang="en-ZA" sz="1100"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Operational</a:t>
                      </a:r>
                    </a:p>
                    <a:p>
                      <a:pPr algn="ctr"/>
                      <a:endParaRPr lang="en-GB" sz="1100" dirty="0"/>
                    </a:p>
                  </a:txBody>
                  <a:tcPr marL="68580" marR="68580" marT="34290" marB="34290"/>
                </a:tc>
                <a:extLst>
                  <a:ext uri="{0D108BD9-81ED-4DB2-BD59-A6C34878D82A}">
                    <a16:rowId xmlns:a16="http://schemas.microsoft.com/office/drawing/2014/main" xmlns="" val="3781432800"/>
                  </a:ext>
                </a:extLst>
              </a:tr>
              <a:tr h="271934">
                <a:tc>
                  <a:txBody>
                    <a:bodyPr/>
                    <a:lstStyle/>
                    <a:p>
                      <a:r>
                        <a:rPr lang="en-GB" sz="1100" kern="1200" dirty="0">
                          <a:solidFill>
                            <a:schemeClr val="dk1"/>
                          </a:solidFill>
                          <a:effectLst/>
                          <a:latin typeface="+mn-lt"/>
                          <a:ea typeface="+mn-ea"/>
                          <a:cs typeface="+mn-cs"/>
                        </a:rPr>
                        <a:t>Move towards experience marketing</a:t>
                      </a:r>
                      <a:endParaRPr lang="en-GB" sz="1100" dirty="0"/>
                    </a:p>
                  </a:txBody>
                  <a:tcPr marL="68580" marR="68580" marT="34290" marB="34290">
                    <a:solidFill>
                      <a:schemeClr val="accent6">
                        <a:lumMod val="60000"/>
                        <a:lumOff val="40000"/>
                      </a:schemeClr>
                    </a:solidFill>
                  </a:tcPr>
                </a:tc>
                <a:tc>
                  <a:txBody>
                    <a:bodyPr/>
                    <a:lstStyle/>
                    <a:p>
                      <a:pPr algn="ctr"/>
                      <a:r>
                        <a:rPr lang="en-GB" sz="1100" dirty="0"/>
                        <a:t>Initiated</a:t>
                      </a:r>
                    </a:p>
                  </a:txBody>
                  <a:tcPr marL="68580" marR="68580" marT="34290" marB="34290">
                    <a:solidFill>
                      <a:schemeClr val="accent6">
                        <a:lumMod val="60000"/>
                        <a:lumOff val="40000"/>
                      </a:schemeClr>
                    </a:solidFill>
                  </a:tcPr>
                </a:tc>
                <a:extLst>
                  <a:ext uri="{0D108BD9-81ED-4DB2-BD59-A6C34878D82A}">
                    <a16:rowId xmlns:a16="http://schemas.microsoft.com/office/drawing/2014/main" xmlns="" val="4273618892"/>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110" y="402294"/>
            <a:ext cx="1499965" cy="7372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791" y="402294"/>
            <a:ext cx="1548536" cy="761145"/>
          </a:xfrm>
          <a:prstGeom prst="rect">
            <a:avLst/>
          </a:prstGeom>
        </p:spPr>
      </p:pic>
    </p:spTree>
    <p:extLst>
      <p:ext uri="{BB962C8B-B14F-4D97-AF65-F5344CB8AC3E}">
        <p14:creationId xmlns:p14="http://schemas.microsoft.com/office/powerpoint/2010/main" val="238592457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113" y="205978"/>
            <a:ext cx="7315200" cy="779150"/>
          </a:xfrm>
        </p:spPr>
        <p:txBody>
          <a:bodyPr>
            <a:noAutofit/>
          </a:bodyPr>
          <a:lstStyle/>
          <a:p>
            <a:pPr algn="ctr"/>
            <a:r>
              <a:rPr lang="en-GB" sz="3000" dirty="0"/>
              <a:t>Enterprise Development:</a:t>
            </a:r>
            <a:br>
              <a:rPr lang="en-GB" sz="3000" dirty="0"/>
            </a:br>
            <a:r>
              <a:rPr lang="en-GB" sz="3000" dirty="0"/>
              <a:t>Small Business Support</a:t>
            </a:r>
          </a:p>
        </p:txBody>
      </p:sp>
      <p:sp>
        <p:nvSpPr>
          <p:cNvPr id="4" name="Slide Number Placeholder 3"/>
          <p:cNvSpPr>
            <a:spLocks noGrp="1"/>
          </p:cNvSpPr>
          <p:nvPr>
            <p:ph type="sldNum" sz="quarter" idx="12"/>
          </p:nvPr>
        </p:nvSpPr>
        <p:spPr/>
        <p:txBody>
          <a:bodyPr/>
          <a:lstStyle/>
          <a:p>
            <a:pPr>
              <a:defRPr/>
            </a:pPr>
            <a:fld id="{5F56ADC9-FAD9-2044-9CBA-DB988DF64395}" type="slidenum">
              <a:rPr lang="en-GB" altLang="en-US" smtClean="0"/>
              <a:pPr>
                <a:defRPr/>
              </a:pPr>
              <a:t>23</a:t>
            </a:fld>
            <a:endParaRPr lang="en-GB" alt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703351731"/>
              </p:ext>
            </p:extLst>
          </p:nvPr>
        </p:nvGraphicFramePr>
        <p:xfrm>
          <a:off x="497758" y="1216957"/>
          <a:ext cx="7674642" cy="3256555"/>
        </p:xfrm>
        <a:graphic>
          <a:graphicData uri="http://schemas.openxmlformats.org/drawingml/2006/table">
            <a:tbl>
              <a:tblPr firstRow="1" bandRow="1">
                <a:tableStyleId>{793D81CF-94F2-401A-BA57-92F5A7B2D0C5}</a:tableStyleId>
              </a:tblPr>
              <a:tblGrid>
                <a:gridCol w="5010346">
                  <a:extLst>
                    <a:ext uri="{9D8B030D-6E8A-4147-A177-3AD203B41FA5}">
                      <a16:colId xmlns:a16="http://schemas.microsoft.com/office/drawing/2014/main" xmlns="" val="2133714494"/>
                    </a:ext>
                  </a:extLst>
                </a:gridCol>
                <a:gridCol w="2664296">
                  <a:extLst>
                    <a:ext uri="{9D8B030D-6E8A-4147-A177-3AD203B41FA5}">
                      <a16:colId xmlns:a16="http://schemas.microsoft.com/office/drawing/2014/main" xmlns="" val="1948824865"/>
                    </a:ext>
                  </a:extLst>
                </a:gridCol>
              </a:tblGrid>
              <a:tr h="446825">
                <a:tc>
                  <a:txBody>
                    <a:bodyPr/>
                    <a:lstStyle/>
                    <a:p>
                      <a:r>
                        <a:rPr lang="en-GB" sz="1100" dirty="0"/>
                        <a:t>Activities </a:t>
                      </a:r>
                    </a:p>
                  </a:txBody>
                  <a:tcPr marL="68580" marR="68580" marT="34290" marB="34290">
                    <a:solidFill>
                      <a:srgbClr val="990000">
                        <a:alpha val="74902"/>
                      </a:srgbClr>
                    </a:solidFill>
                  </a:tcPr>
                </a:tc>
                <a:tc>
                  <a:txBody>
                    <a:bodyPr/>
                    <a:lstStyle/>
                    <a:p>
                      <a:r>
                        <a:rPr lang="en-GB" sz="1100" dirty="0"/>
                        <a:t>Status</a:t>
                      </a:r>
                    </a:p>
                  </a:txBody>
                  <a:tcPr marL="68580" marR="68580" marT="34290" marB="34290">
                    <a:solidFill>
                      <a:srgbClr val="990000">
                        <a:alpha val="74902"/>
                      </a:srgbClr>
                    </a:solidFill>
                  </a:tcPr>
                </a:tc>
                <a:extLst>
                  <a:ext uri="{0D108BD9-81ED-4DB2-BD59-A6C34878D82A}">
                    <a16:rowId xmlns:a16="http://schemas.microsoft.com/office/drawing/2014/main" xmlns="" val="3947033930"/>
                  </a:ext>
                </a:extLst>
              </a:tr>
              <a:tr h="599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Development of a database of SMME’s registered with Municipalities and strengthen stakeholder relations with Municipalities</a:t>
                      </a:r>
                    </a:p>
                  </a:txBody>
                  <a:tcPr marL="68580" marR="68580" marT="34290" marB="34290">
                    <a:solidFill>
                      <a:srgbClr val="FF9933">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Operational</a:t>
                      </a:r>
                    </a:p>
                  </a:txBody>
                  <a:tcPr marL="68580" marR="68580" marT="34290" marB="34290">
                    <a:solidFill>
                      <a:srgbClr val="FF9933">
                        <a:alpha val="50196"/>
                      </a:srgbClr>
                    </a:solidFill>
                  </a:tcPr>
                </a:tc>
                <a:extLst>
                  <a:ext uri="{0D108BD9-81ED-4DB2-BD59-A6C34878D82A}">
                    <a16:rowId xmlns:a16="http://schemas.microsoft.com/office/drawing/2014/main" xmlns="" val="4254762775"/>
                  </a:ext>
                </a:extLst>
              </a:tr>
              <a:tr h="423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baseline="0" dirty="0">
                          <a:solidFill>
                            <a:schemeClr val="tx1"/>
                          </a:solidFill>
                        </a:rPr>
                        <a:t>Develop &amp; roll-out E</a:t>
                      </a:r>
                      <a:r>
                        <a:rPr lang="en-ZA" sz="1100" b="0" dirty="0">
                          <a:solidFill>
                            <a:schemeClr val="tx1"/>
                          </a:solidFill>
                        </a:rPr>
                        <a:t>nterprise</a:t>
                      </a:r>
                      <a:r>
                        <a:rPr lang="en-ZA" sz="1100" b="0" baseline="0" dirty="0">
                          <a:solidFill>
                            <a:schemeClr val="tx1"/>
                          </a:solidFill>
                        </a:rPr>
                        <a:t> Development Ecosystem Programme</a:t>
                      </a:r>
                      <a:endParaRPr lang="en-ZA" sz="1100" b="0" dirty="0">
                        <a:solidFill>
                          <a:schemeClr val="tx1"/>
                        </a:solidFill>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Initiated</a:t>
                      </a:r>
                    </a:p>
                  </a:txBody>
                  <a:tcPr marL="68580" marR="68580" marT="34290" marB="34290"/>
                </a:tc>
                <a:extLst>
                  <a:ext uri="{0D108BD9-81ED-4DB2-BD59-A6C34878D82A}">
                    <a16:rowId xmlns:a16="http://schemas.microsoft.com/office/drawing/2014/main" xmlns="" val="3781432800"/>
                  </a:ext>
                </a:extLst>
              </a:tr>
              <a:tr h="446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dirty="0"/>
                        <a:t>Support Business incubation </a:t>
                      </a:r>
                    </a:p>
                  </a:txBody>
                  <a:tcPr marL="68580" marR="68580" marT="34290" marB="34290">
                    <a:solidFill>
                      <a:srgbClr val="FF9933">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Operational,</a:t>
                      </a:r>
                      <a:r>
                        <a:rPr lang="en-GB" sz="1100" baseline="0" dirty="0"/>
                        <a:t> Expansion</a:t>
                      </a:r>
                      <a:endParaRPr lang="en-GB" sz="1100" dirty="0"/>
                    </a:p>
                  </a:txBody>
                  <a:tcPr marL="68580" marR="68580" marT="34290" marB="34290">
                    <a:solidFill>
                      <a:srgbClr val="FF9933">
                        <a:alpha val="50196"/>
                      </a:srgbClr>
                    </a:solidFill>
                  </a:tcPr>
                </a:tc>
                <a:extLst>
                  <a:ext uri="{0D108BD9-81ED-4DB2-BD59-A6C34878D82A}">
                    <a16:rowId xmlns:a16="http://schemas.microsoft.com/office/drawing/2014/main" xmlns="" val="1130908063"/>
                  </a:ext>
                </a:extLst>
              </a:tr>
              <a:tr h="446825">
                <a:tc>
                  <a:txBody>
                    <a:bodyPr/>
                    <a:lstStyle/>
                    <a:p>
                      <a:r>
                        <a:rPr lang="en-GB" sz="1100" dirty="0"/>
                        <a:t>Implementation of the Provincial Informal Business strategy and implementation plan 2019-2024</a:t>
                      </a:r>
                    </a:p>
                  </a:txBody>
                  <a:tcPr marL="68580" marR="68580" marT="34290" marB="3429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Initiated</a:t>
                      </a:r>
                    </a:p>
                  </a:txBody>
                  <a:tcPr marL="68580" marR="68580" marT="34290" marB="34290">
                    <a:solidFill>
                      <a:schemeClr val="bg1"/>
                    </a:solidFill>
                  </a:tcPr>
                </a:tc>
                <a:extLst>
                  <a:ext uri="{0D108BD9-81ED-4DB2-BD59-A6C34878D82A}">
                    <a16:rowId xmlns:a16="http://schemas.microsoft.com/office/drawing/2014/main" xmlns="" val="4273618892"/>
                  </a:ext>
                </a:extLst>
              </a:tr>
              <a:tr h="446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dirty="0"/>
                        <a:t>Support Regulatory compliance </a:t>
                      </a:r>
                      <a:endParaRPr lang="en-GB" sz="1100" b="0" dirty="0"/>
                    </a:p>
                  </a:txBody>
                  <a:tcPr marL="68580" marR="68580" marT="34290" marB="3429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Operational</a:t>
                      </a:r>
                    </a:p>
                  </a:txBody>
                  <a:tcPr marL="68580" marR="68580" marT="34290" marB="34290">
                    <a:solidFill>
                      <a:schemeClr val="bg1"/>
                    </a:solidFill>
                  </a:tcPr>
                </a:tc>
                <a:extLst>
                  <a:ext uri="{0D108BD9-81ED-4DB2-BD59-A6C34878D82A}">
                    <a16:rowId xmlns:a16="http://schemas.microsoft.com/office/drawing/2014/main" xmlns="" val="1446358715"/>
                  </a:ext>
                </a:extLst>
              </a:tr>
              <a:tr h="446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dirty="0"/>
                        <a:t>Partnerships for skills development and capacity building </a:t>
                      </a:r>
                      <a:endParaRPr lang="en-GB" sz="1100" b="0" dirty="0"/>
                    </a:p>
                  </a:txBody>
                  <a:tcPr marL="68580" marR="68580" marT="34290" marB="3429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Operational</a:t>
                      </a:r>
                    </a:p>
                  </a:txBody>
                  <a:tcPr marL="68580" marR="68580" marT="34290" marB="34290">
                    <a:solidFill>
                      <a:schemeClr val="bg1"/>
                    </a:solidFill>
                  </a:tcPr>
                </a:tc>
                <a:extLst>
                  <a:ext uri="{0D108BD9-81ED-4DB2-BD59-A6C34878D82A}">
                    <a16:rowId xmlns:a16="http://schemas.microsoft.com/office/drawing/2014/main" xmlns="" val="1361954301"/>
                  </a:ext>
                </a:extLst>
              </a:tr>
            </a:tbl>
          </a:graphicData>
        </a:graphic>
      </p:graphicFrame>
    </p:spTree>
    <p:extLst>
      <p:ext uri="{BB962C8B-B14F-4D97-AF65-F5344CB8AC3E}">
        <p14:creationId xmlns:p14="http://schemas.microsoft.com/office/powerpoint/2010/main" val="33309337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2" y="1499711"/>
            <a:ext cx="6858000" cy="2073021"/>
          </a:xfrm>
        </p:spPr>
        <p:txBody>
          <a:bodyPr vert="horz" lIns="68580" tIns="34290" rIns="68580" bIns="34290" rtlCol="0" anchor="ctr">
            <a:normAutofit fontScale="90000"/>
          </a:bodyPr>
          <a:lstStyle/>
          <a:p>
            <a:pPr algn="ctr"/>
            <a:r>
              <a:rPr lang="en-US" sz="5400">
                <a:solidFill>
                  <a:schemeClr val="tx1"/>
                </a:solidFill>
                <a:latin typeface="+mj-lt"/>
                <a:cs typeface="+mj-cs"/>
              </a:rPr>
              <a:t>Provincial Instruments for Economic Recovery</a:t>
            </a:r>
          </a:p>
        </p:txBody>
      </p:sp>
      <p:sp>
        <p:nvSpPr>
          <p:cNvPr id="4" name="Slide Number Placeholder 3"/>
          <p:cNvSpPr>
            <a:spLocks noGrp="1"/>
          </p:cNvSpPr>
          <p:nvPr>
            <p:ph type="sldNum" sz="quarter" idx="12"/>
          </p:nvPr>
        </p:nvSpPr>
        <p:spPr>
          <a:xfrm>
            <a:off x="7866764" y="4767263"/>
            <a:ext cx="951614" cy="273844"/>
          </a:xfrm>
        </p:spPr>
        <p:txBody>
          <a:bodyPr vert="horz" lIns="68580" tIns="34290" rIns="68580" bIns="34290" rtlCol="0" anchor="ctr">
            <a:normAutofit/>
          </a:bodyPr>
          <a:lstStyle/>
          <a:p>
            <a:pPr>
              <a:spcAft>
                <a:spcPts val="450"/>
              </a:spcAft>
              <a:defRPr/>
            </a:pPr>
            <a:fld id="{AC9F6ABF-73A4-3E47-9F28-FAC42528DF6E}" type="slidenum">
              <a:rPr lang="en-US" altLang="en-US">
                <a:solidFill>
                  <a:schemeClr val="tx1">
                    <a:lumMod val="50000"/>
                    <a:lumOff val="50000"/>
                  </a:schemeClr>
                </a:solidFill>
              </a:rPr>
              <a:pPr>
                <a:spcAft>
                  <a:spcPts val="450"/>
                </a:spcAft>
                <a:defRPr/>
              </a:pPr>
              <a:t>24</a:t>
            </a:fld>
            <a:endParaRPr lang="en-US" altLang="en-US">
              <a:solidFill>
                <a:schemeClr val="tx1">
                  <a:lumMod val="50000"/>
                  <a:lumOff val="50000"/>
                </a:schemeClr>
              </a:solidFill>
            </a:endParaRPr>
          </a:p>
        </p:txBody>
      </p:sp>
    </p:spTree>
    <p:extLst>
      <p:ext uri="{BB962C8B-B14F-4D97-AF65-F5344CB8AC3E}">
        <p14:creationId xmlns:p14="http://schemas.microsoft.com/office/powerpoint/2010/main" val="148232183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1485900" y="205978"/>
            <a:ext cx="6172200" cy="583574"/>
          </a:xfrm>
        </p:spPr>
        <p:txBody>
          <a:bodyPr/>
          <a:lstStyle/>
          <a:p>
            <a:pPr algn="ctr"/>
            <a:r>
              <a:rPr lang="en-US" altLang="en-US" b="1" dirty="0"/>
              <a:t>Economic </a:t>
            </a:r>
            <a:r>
              <a:rPr lang="en-US" altLang="en-US" b="1" dirty="0" err="1"/>
              <a:t>InstrumentS</a:t>
            </a:r>
            <a:endParaRPr lang="en-ZA" altLang="en-US" b="1" dirty="0"/>
          </a:p>
        </p:txBody>
      </p:sp>
      <p:graphicFrame>
        <p:nvGraphicFramePr>
          <p:cNvPr id="5" name="Table 5">
            <a:extLst>
              <a:ext uri="{FF2B5EF4-FFF2-40B4-BE49-F238E27FC236}">
                <a16:creationId xmlns:a16="http://schemas.microsoft.com/office/drawing/2014/main" xmlns="" id="{FFEB42DA-EB0A-4073-ACA2-0BCCFC57BB79}"/>
              </a:ext>
            </a:extLst>
          </p:cNvPr>
          <p:cNvGraphicFramePr>
            <a:graphicFrameLocks noGrp="1"/>
          </p:cNvGraphicFramePr>
          <p:nvPr>
            <p:ph idx="1"/>
            <p:extLst>
              <p:ext uri="{D42A27DB-BD31-4B8C-83A1-F6EECF244321}">
                <p14:modId xmlns:p14="http://schemas.microsoft.com/office/powerpoint/2010/main" val="1395273936"/>
              </p:ext>
            </p:extLst>
          </p:nvPr>
        </p:nvGraphicFramePr>
        <p:xfrm>
          <a:off x="667364" y="951569"/>
          <a:ext cx="7847985" cy="3424629"/>
        </p:xfrm>
        <a:graphic>
          <a:graphicData uri="http://schemas.openxmlformats.org/drawingml/2006/table">
            <a:tbl>
              <a:tblPr firstRow="1" bandRow="1">
                <a:tableStyleId>{5C22544A-7EE6-4342-B048-85BDC9FD1C3A}</a:tableStyleId>
              </a:tblPr>
              <a:tblGrid>
                <a:gridCol w="1875574">
                  <a:extLst>
                    <a:ext uri="{9D8B030D-6E8A-4147-A177-3AD203B41FA5}">
                      <a16:colId xmlns:a16="http://schemas.microsoft.com/office/drawing/2014/main" xmlns="" val="3450628784"/>
                    </a:ext>
                  </a:extLst>
                </a:gridCol>
                <a:gridCol w="2979518">
                  <a:extLst>
                    <a:ext uri="{9D8B030D-6E8A-4147-A177-3AD203B41FA5}">
                      <a16:colId xmlns:a16="http://schemas.microsoft.com/office/drawing/2014/main" xmlns="" val="2501533324"/>
                    </a:ext>
                  </a:extLst>
                </a:gridCol>
                <a:gridCol w="2992893">
                  <a:extLst>
                    <a:ext uri="{9D8B030D-6E8A-4147-A177-3AD203B41FA5}">
                      <a16:colId xmlns:a16="http://schemas.microsoft.com/office/drawing/2014/main" xmlns="" val="113298062"/>
                    </a:ext>
                  </a:extLst>
                </a:gridCol>
              </a:tblGrid>
              <a:tr h="350659">
                <a:tc>
                  <a:txBody>
                    <a:bodyPr/>
                    <a:lstStyle/>
                    <a:p>
                      <a:pPr>
                        <a:lnSpc>
                          <a:spcPct val="115000"/>
                        </a:lnSpc>
                        <a:spcAft>
                          <a:spcPts val="600"/>
                        </a:spcAft>
                      </a:pPr>
                      <a:r>
                        <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Programme Name</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C00000">
                        <a:alpha val="74902"/>
                      </a:srgbClr>
                    </a:solidFill>
                  </a:tcPr>
                </a:tc>
                <a:tc>
                  <a:txBody>
                    <a:bodyPr/>
                    <a:lstStyle/>
                    <a:p>
                      <a:pPr>
                        <a:lnSpc>
                          <a:spcPct val="115000"/>
                        </a:lnSpc>
                        <a:spcAft>
                          <a:spcPts val="600"/>
                        </a:spcAft>
                      </a:pPr>
                      <a:r>
                        <a:rPr lang="en-ZA"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Description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C00000">
                        <a:alpha val="74902"/>
                      </a:srgbClr>
                    </a:solidFill>
                  </a:tcPr>
                </a:tc>
                <a:tc>
                  <a:txBody>
                    <a:bodyPr/>
                    <a:lstStyle/>
                    <a:p>
                      <a:pPr>
                        <a:lnSpc>
                          <a:spcPct val="115000"/>
                        </a:lnSpc>
                        <a:spcAft>
                          <a:spcPts val="600"/>
                        </a:spcAft>
                      </a:pPr>
                      <a:r>
                        <a:rPr lang="en-ZA"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Impact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C00000">
                        <a:alpha val="74902"/>
                      </a:srgbClr>
                    </a:solidFill>
                  </a:tcPr>
                </a:tc>
                <a:extLst>
                  <a:ext uri="{0D108BD9-81ED-4DB2-BD59-A6C34878D82A}">
                    <a16:rowId xmlns:a16="http://schemas.microsoft.com/office/drawing/2014/main" xmlns="" val="3927275965"/>
                  </a:ext>
                </a:extLst>
              </a:tr>
              <a:tr h="1200588">
                <a:tc>
                  <a:txBody>
                    <a:bodyPr/>
                    <a:lstStyle/>
                    <a:p>
                      <a:pPr>
                        <a:lnSpc>
                          <a:spcPct val="115000"/>
                        </a:lnSpc>
                        <a:spcAft>
                          <a:spcPts val="600"/>
                        </a:spcAft>
                      </a:pPr>
                      <a:r>
                        <a:rPr lang="en-ZA" sz="1100" b="1" dirty="0">
                          <a:effectLst/>
                          <a:latin typeface="Arial" panose="020B0604020202020204" pitchFamily="34" charset="0"/>
                          <a:ea typeface="Calibri" panose="020F0502020204030204" pitchFamily="34" charset="0"/>
                          <a:cs typeface="Arial" panose="020B0604020202020204" pitchFamily="34" charset="0"/>
                        </a:rPr>
                        <a:t>Jobs Stimulus Fund</a:t>
                      </a:r>
                    </a:p>
                  </a:txBody>
                  <a:tcPr marL="51435" marR="51435" marT="0" marB="0">
                    <a:solidFill>
                      <a:srgbClr val="FF9900">
                        <a:alpha val="50196"/>
                      </a:srgbClr>
                    </a:solidFill>
                  </a:tcPr>
                </a:tc>
                <a:tc>
                  <a:txBody>
                    <a:bodyPr/>
                    <a:lstStyle/>
                    <a:p>
                      <a:pPr>
                        <a:lnSpc>
                          <a:spcPct val="115000"/>
                        </a:lnSpc>
                        <a:spcAft>
                          <a:spcPts val="600"/>
                        </a:spcAft>
                      </a:pPr>
                      <a:r>
                        <a:rPr lang="en-ZA" sz="1100" dirty="0">
                          <a:effectLst/>
                          <a:latin typeface="Arial" panose="020B0604020202020204" pitchFamily="34" charset="0"/>
                          <a:ea typeface="Calibri" panose="020F0502020204030204" pitchFamily="34" charset="0"/>
                          <a:cs typeface="Arial" panose="020B0604020202020204" pitchFamily="34" charset="0"/>
                        </a:rPr>
                        <a:t>Funding for catalytic economic development projects. Incentivising the retention of jobs located within the Eastern Cape in key priority sectors which in turn will promote sustainable job creation across the province.</a:t>
                      </a:r>
                    </a:p>
                  </a:txBody>
                  <a:tcPr marL="51435" marR="51435" marT="0" marB="0">
                    <a:solidFill>
                      <a:srgbClr val="FF9900">
                        <a:alpha val="50196"/>
                      </a:srgbClr>
                    </a:solidFill>
                  </a:tcPr>
                </a:tc>
                <a:tc>
                  <a:txBody>
                    <a:bodyPr/>
                    <a:lstStyle/>
                    <a:p>
                      <a:pPr>
                        <a:lnSpc>
                          <a:spcPct val="115000"/>
                        </a:lnSpc>
                        <a:spcAft>
                          <a:spcPts val="600"/>
                        </a:spcAft>
                      </a:pPr>
                      <a:r>
                        <a:rPr lang="en-ZA" sz="1100" dirty="0">
                          <a:effectLst/>
                          <a:latin typeface="Arial" panose="020B0604020202020204" pitchFamily="34" charset="0"/>
                          <a:ea typeface="Calibri" panose="020F0502020204030204" pitchFamily="34" charset="0"/>
                          <a:cs typeface="Arial" panose="020B0604020202020204" pitchFamily="34" charset="0"/>
                        </a:rPr>
                        <a:t>Conducive environment for industry development </a:t>
                      </a:r>
                    </a:p>
                    <a:p>
                      <a:pPr>
                        <a:lnSpc>
                          <a:spcPct val="115000"/>
                        </a:lnSpc>
                        <a:spcAft>
                          <a:spcPts val="600"/>
                        </a:spcAft>
                      </a:pPr>
                      <a:r>
                        <a:rPr lang="en-ZA" sz="1100" dirty="0">
                          <a:effectLst/>
                          <a:latin typeface="Arial" panose="020B0604020202020204" pitchFamily="34" charset="0"/>
                          <a:ea typeface="Calibri" panose="020F0502020204030204" pitchFamily="34" charset="0"/>
                          <a:cs typeface="Arial" panose="020B0604020202020204" pitchFamily="34" charset="0"/>
                        </a:rPr>
                        <a:t>Opportunities for increased economic activities</a:t>
                      </a:r>
                    </a:p>
                    <a:p>
                      <a:pPr>
                        <a:lnSpc>
                          <a:spcPct val="115000"/>
                        </a:lnSpc>
                        <a:spcAft>
                          <a:spcPts val="600"/>
                        </a:spcAft>
                      </a:pPr>
                      <a:r>
                        <a:rPr lang="en-ZA" sz="1100" dirty="0">
                          <a:effectLst/>
                          <a:latin typeface="Arial" panose="020B0604020202020204" pitchFamily="34" charset="0"/>
                          <a:ea typeface="Calibri" panose="020F0502020204030204" pitchFamily="34" charset="0"/>
                          <a:cs typeface="Arial" panose="020B0604020202020204" pitchFamily="34" charset="0"/>
                        </a:rPr>
                        <a:t>New jobs created</a:t>
                      </a:r>
                    </a:p>
                  </a:txBody>
                  <a:tcPr marL="51435" marR="51435" marT="0" marB="0">
                    <a:solidFill>
                      <a:srgbClr val="FF9900">
                        <a:alpha val="50196"/>
                      </a:srgbClr>
                    </a:solidFill>
                  </a:tcPr>
                </a:tc>
                <a:extLst>
                  <a:ext uri="{0D108BD9-81ED-4DB2-BD59-A6C34878D82A}">
                    <a16:rowId xmlns:a16="http://schemas.microsoft.com/office/drawing/2014/main" xmlns="" val="4201803865"/>
                  </a:ext>
                </a:extLst>
              </a:tr>
              <a:tr h="1873382">
                <a:tc>
                  <a:txBody>
                    <a:bodyPr/>
                    <a:lstStyle/>
                    <a:p>
                      <a:pPr>
                        <a:lnSpc>
                          <a:spcPct val="115000"/>
                        </a:lnSpc>
                        <a:spcAft>
                          <a:spcPts val="600"/>
                        </a:spcAft>
                      </a:pPr>
                      <a:r>
                        <a:rPr lang="en-ZA" sz="1100" b="1" dirty="0">
                          <a:effectLst/>
                          <a:latin typeface="Arial" panose="020B0604020202020204" pitchFamily="34" charset="0"/>
                          <a:ea typeface="Calibri" panose="020F0502020204030204" pitchFamily="34" charset="0"/>
                          <a:cs typeface="Arial" panose="020B0604020202020204" pitchFamily="34" charset="0"/>
                        </a:rPr>
                        <a:t>Local and Regional Economic Development Fund</a:t>
                      </a:r>
                    </a:p>
                  </a:txBody>
                  <a:tcPr marL="51435" marR="51435" marT="0" marB="0">
                    <a:solidFill>
                      <a:srgbClr val="FF9900">
                        <a:alpha val="50196"/>
                      </a:srgbClr>
                    </a:solidFill>
                  </a:tcPr>
                </a:tc>
                <a:tc>
                  <a:txBody>
                    <a:bodyPr/>
                    <a:lstStyle/>
                    <a:p>
                      <a:pPr>
                        <a:lnSpc>
                          <a:spcPct val="115000"/>
                        </a:lnSpc>
                        <a:spcAft>
                          <a:spcPts val="600"/>
                        </a:spcAft>
                      </a:pPr>
                      <a:r>
                        <a:rPr lang="en-ZA" sz="1100" dirty="0">
                          <a:effectLst/>
                          <a:latin typeface="Arial" panose="020B0604020202020204" pitchFamily="34" charset="0"/>
                          <a:ea typeface="Calibri" panose="020F0502020204030204" pitchFamily="34" charset="0"/>
                          <a:cs typeface="Arial" panose="020B0604020202020204" pitchFamily="34" charset="0"/>
                        </a:rPr>
                        <a:t>Provide seed funding to enterprises which are not able to access funding from commercial banks and other developmental funding institutions.</a:t>
                      </a:r>
                    </a:p>
                    <a:p>
                      <a:pPr>
                        <a:lnSpc>
                          <a:spcPct val="115000"/>
                        </a:lnSpc>
                        <a:spcAft>
                          <a:spcPts val="600"/>
                        </a:spcAft>
                      </a:pPr>
                      <a:r>
                        <a:rPr lang="en-ZA" sz="1100" dirty="0">
                          <a:effectLst/>
                          <a:latin typeface="Arial" panose="020B0604020202020204" pitchFamily="34" charset="0"/>
                          <a:ea typeface="Calibri" panose="020F0502020204030204" pitchFamily="34" charset="0"/>
                          <a:cs typeface="Arial" panose="020B0604020202020204" pitchFamily="34" charset="0"/>
                        </a:rPr>
                        <a:t>Provide co-funding support for enterprises, to ease debt burdens whilst increasing business viability and financial sustainability.</a:t>
                      </a:r>
                    </a:p>
                  </a:txBody>
                  <a:tcPr marL="51435" marR="51435" marT="0" marB="0">
                    <a:solidFill>
                      <a:srgbClr val="FF9900">
                        <a:alpha val="50196"/>
                      </a:srgbClr>
                    </a:solidFill>
                  </a:tcPr>
                </a:tc>
                <a:tc>
                  <a:txBody>
                    <a:bodyPr/>
                    <a:lstStyle/>
                    <a:p>
                      <a:pPr>
                        <a:lnSpc>
                          <a:spcPct val="115000"/>
                        </a:lnSpc>
                        <a:spcAft>
                          <a:spcPts val="600"/>
                        </a:spcAft>
                      </a:pPr>
                      <a:r>
                        <a:rPr lang="en-ZA" sz="1100" dirty="0">
                          <a:effectLst/>
                          <a:latin typeface="Arial" panose="020B0604020202020204" pitchFamily="34" charset="0"/>
                          <a:ea typeface="Calibri" panose="020F0502020204030204" pitchFamily="34" charset="0"/>
                          <a:cs typeface="Arial" panose="020B0604020202020204" pitchFamily="34" charset="0"/>
                        </a:rPr>
                        <a:t>Promote and administer sustainable economic development and employment creation interventions by supporting Eastern Cape based entities to contribute towards economic growth</a:t>
                      </a:r>
                    </a:p>
                  </a:txBody>
                  <a:tcPr marL="51435" marR="51435" marT="0" marB="0">
                    <a:solidFill>
                      <a:srgbClr val="FF9900">
                        <a:alpha val="50196"/>
                      </a:srgbClr>
                    </a:solidFill>
                  </a:tcPr>
                </a:tc>
                <a:extLst>
                  <a:ext uri="{0D108BD9-81ED-4DB2-BD59-A6C34878D82A}">
                    <a16:rowId xmlns:a16="http://schemas.microsoft.com/office/drawing/2014/main" xmlns="" val="2385818263"/>
                  </a:ext>
                </a:extLst>
              </a:tr>
            </a:tbl>
          </a:graphicData>
        </a:graphic>
      </p:graphicFrame>
      <p:sp>
        <p:nvSpPr>
          <p:cNvPr id="27678"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557213" indent="-214313">
              <a:defRPr>
                <a:solidFill>
                  <a:schemeClr val="tx1"/>
                </a:solidFill>
                <a:latin typeface="Arial" charset="0"/>
              </a:defRPr>
            </a:lvl2pPr>
            <a:lvl3pPr marL="857250" indent="-171450">
              <a:defRPr>
                <a:solidFill>
                  <a:schemeClr val="tx1"/>
                </a:solidFill>
                <a:latin typeface="Arial" charset="0"/>
              </a:defRPr>
            </a:lvl3pPr>
            <a:lvl4pPr marL="1200150" indent="-171450">
              <a:defRPr>
                <a:solidFill>
                  <a:schemeClr val="tx1"/>
                </a:solidFill>
                <a:latin typeface="Arial" charset="0"/>
              </a:defRPr>
            </a:lvl4pPr>
            <a:lvl5pPr marL="1543050" indent="-17145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fld id="{A3EABB2C-90CD-4D22-857B-C7FD2E93944F}" type="slidenum">
              <a:rPr lang="en-GB" altLang="en-US"/>
              <a:pPr/>
              <a:t>25</a:t>
            </a:fld>
            <a:endParaRPr lang="en-GB" altLang="en-US" dirty="0"/>
          </a:p>
        </p:txBody>
      </p:sp>
    </p:spTree>
    <p:extLst>
      <p:ext uri="{BB962C8B-B14F-4D97-AF65-F5344CB8AC3E}">
        <p14:creationId xmlns:p14="http://schemas.microsoft.com/office/powerpoint/2010/main" val="146823918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1493658" y="141480"/>
            <a:ext cx="6172200" cy="583574"/>
          </a:xfrm>
        </p:spPr>
        <p:txBody>
          <a:bodyPr/>
          <a:lstStyle/>
          <a:p>
            <a:pPr algn="ctr"/>
            <a:r>
              <a:rPr lang="en-US" altLang="en-US" b="1" dirty="0"/>
              <a:t>…Economic Instruments </a:t>
            </a:r>
            <a:endParaRPr lang="en-ZA" altLang="en-US" b="1" dirty="0"/>
          </a:p>
        </p:txBody>
      </p:sp>
      <p:graphicFrame>
        <p:nvGraphicFramePr>
          <p:cNvPr id="5" name="Table 5">
            <a:extLst>
              <a:ext uri="{FF2B5EF4-FFF2-40B4-BE49-F238E27FC236}">
                <a16:creationId xmlns:a16="http://schemas.microsoft.com/office/drawing/2014/main" xmlns="" id="{FFEB42DA-EB0A-4073-ACA2-0BCCFC57BB79}"/>
              </a:ext>
            </a:extLst>
          </p:cNvPr>
          <p:cNvGraphicFramePr>
            <a:graphicFrameLocks noGrp="1"/>
          </p:cNvGraphicFramePr>
          <p:nvPr>
            <p:ph idx="1"/>
            <p:extLst/>
          </p:nvPr>
        </p:nvGraphicFramePr>
        <p:xfrm>
          <a:off x="523567" y="1200151"/>
          <a:ext cx="8126362" cy="3078679"/>
        </p:xfrm>
        <a:graphic>
          <a:graphicData uri="http://schemas.openxmlformats.org/drawingml/2006/table">
            <a:tbl>
              <a:tblPr firstRow="1" bandRow="1">
                <a:tableStyleId>{5C22544A-7EE6-4342-B048-85BDC9FD1C3A}</a:tableStyleId>
              </a:tblPr>
              <a:tblGrid>
                <a:gridCol w="1833432">
                  <a:extLst>
                    <a:ext uri="{9D8B030D-6E8A-4147-A177-3AD203B41FA5}">
                      <a16:colId xmlns:a16="http://schemas.microsoft.com/office/drawing/2014/main" xmlns="" val="3450628784"/>
                    </a:ext>
                  </a:extLst>
                </a:gridCol>
                <a:gridCol w="3815378">
                  <a:extLst>
                    <a:ext uri="{9D8B030D-6E8A-4147-A177-3AD203B41FA5}">
                      <a16:colId xmlns:a16="http://schemas.microsoft.com/office/drawing/2014/main" xmlns="" val="2501533324"/>
                    </a:ext>
                  </a:extLst>
                </a:gridCol>
                <a:gridCol w="2477552">
                  <a:extLst>
                    <a:ext uri="{9D8B030D-6E8A-4147-A177-3AD203B41FA5}">
                      <a16:colId xmlns:a16="http://schemas.microsoft.com/office/drawing/2014/main" xmlns="" val="113298062"/>
                    </a:ext>
                  </a:extLst>
                </a:gridCol>
              </a:tblGrid>
              <a:tr h="460505">
                <a:tc>
                  <a:txBody>
                    <a:bodyPr/>
                    <a:lstStyle/>
                    <a:p>
                      <a:pPr>
                        <a:lnSpc>
                          <a:spcPct val="115000"/>
                        </a:lnSpc>
                        <a:spcAft>
                          <a:spcPts val="6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Programme Name</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C00000">
                        <a:alpha val="74902"/>
                      </a:srgbClr>
                    </a:solidFill>
                  </a:tcPr>
                </a:tc>
                <a:tc>
                  <a:txBody>
                    <a:bodyPr/>
                    <a:lstStyle/>
                    <a:p>
                      <a:pPr>
                        <a:lnSpc>
                          <a:spcPct val="115000"/>
                        </a:lnSpc>
                        <a:spcAft>
                          <a:spcPts val="6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Description</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C00000">
                        <a:alpha val="74902"/>
                      </a:srgbClr>
                    </a:solidFill>
                  </a:tcPr>
                </a:tc>
                <a:tc>
                  <a:txBody>
                    <a:bodyPr/>
                    <a:lstStyle/>
                    <a:p>
                      <a:pPr>
                        <a:lnSpc>
                          <a:spcPct val="115000"/>
                        </a:lnSpc>
                        <a:spcAft>
                          <a:spcPts val="6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Impact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C00000">
                        <a:alpha val="74902"/>
                      </a:srgbClr>
                    </a:solidFill>
                  </a:tcPr>
                </a:tc>
                <a:extLst>
                  <a:ext uri="{0D108BD9-81ED-4DB2-BD59-A6C34878D82A}">
                    <a16:rowId xmlns:a16="http://schemas.microsoft.com/office/drawing/2014/main" xmlns="" val="3927275965"/>
                  </a:ext>
                </a:extLst>
              </a:tr>
              <a:tr h="1635608">
                <a:tc>
                  <a:txBody>
                    <a:bodyPr/>
                    <a:lstStyle/>
                    <a:p>
                      <a:pPr>
                        <a:lnSpc>
                          <a:spcPct val="115000"/>
                        </a:lnSpc>
                        <a:spcAft>
                          <a:spcPts val="6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Isiqalo Youth Fund</a:t>
                      </a:r>
                    </a:p>
                    <a:p>
                      <a:pPr>
                        <a:lnSpc>
                          <a:spcPct val="115000"/>
                        </a:lnSpc>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51435" marR="51435" marT="0" marB="0">
                    <a:solidFill>
                      <a:srgbClr val="FF9900">
                        <a:alpha val="50196"/>
                      </a:srgbClr>
                    </a:solidFill>
                  </a:tcPr>
                </a:tc>
                <a:tc>
                  <a:txBody>
                    <a:bodyPr/>
                    <a:lstStyle/>
                    <a:p>
                      <a:pPr>
                        <a:lnSpc>
                          <a:spcPct val="115000"/>
                        </a:lnSpc>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Isiqalo Youth Fund is targeting 100% youth owned enterprises operating or seeking to operate in the Eastern Cape.</a:t>
                      </a:r>
                    </a:p>
                    <a:p>
                      <a:pPr>
                        <a:lnSpc>
                          <a:spcPct val="115000"/>
                        </a:lnSpc>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Isiqalo Youth Fund offers a wider range of funding and technical support services across a wide spectrum of sectors to emerging youth owned enterprises.</a:t>
                      </a:r>
                    </a:p>
                  </a:txBody>
                  <a:tcPr marL="51435" marR="51435" marT="0" marB="0">
                    <a:solidFill>
                      <a:srgbClr val="FF9900">
                        <a:alpha val="50196"/>
                      </a:srgbClr>
                    </a:solidFill>
                  </a:tcPr>
                </a:tc>
                <a:tc>
                  <a:txBody>
                    <a:bodyPr/>
                    <a:lstStyle/>
                    <a:p>
                      <a:pPr>
                        <a:lnSpc>
                          <a:spcPct val="115000"/>
                        </a:lnSpc>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Provide emergency funding support to qualifying youth owned-enterprises, to mitigate the impact of the Covid-19 crisis on youth erprises.</a:t>
                      </a:r>
                    </a:p>
                  </a:txBody>
                  <a:tcPr marL="51435" marR="51435" marT="0" marB="0">
                    <a:solidFill>
                      <a:srgbClr val="FF9900">
                        <a:alpha val="50196"/>
                      </a:srgbClr>
                    </a:solidFill>
                  </a:tcPr>
                </a:tc>
                <a:extLst>
                  <a:ext uri="{0D108BD9-81ED-4DB2-BD59-A6C34878D82A}">
                    <a16:rowId xmlns:a16="http://schemas.microsoft.com/office/drawing/2014/main" xmlns="" val="2385818263"/>
                  </a:ext>
                </a:extLst>
              </a:tr>
              <a:tr h="982566">
                <a:tc>
                  <a:txBody>
                    <a:bodyPr/>
                    <a:lstStyle/>
                    <a:p>
                      <a:pPr>
                        <a:lnSpc>
                          <a:spcPct val="115000"/>
                        </a:lnSpc>
                        <a:spcAft>
                          <a:spcPts val="6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Imvaba Cooperative Fund</a:t>
                      </a:r>
                    </a:p>
                    <a:p>
                      <a:pPr>
                        <a:lnSpc>
                          <a:spcPct val="115000"/>
                        </a:lnSpc>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51435" marR="51435" marT="0" marB="0">
                    <a:solidFill>
                      <a:srgbClr val="FF9900">
                        <a:alpha val="50196"/>
                      </a:srgbClr>
                    </a:solidFill>
                  </a:tcPr>
                </a:tc>
                <a:tc>
                  <a:txBody>
                    <a:bodyPr/>
                    <a:lstStyle/>
                    <a:p>
                      <a:pPr>
                        <a:lnSpc>
                          <a:spcPct val="115000"/>
                        </a:lnSpc>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Advance the development of cooperative enterprises.</a:t>
                      </a:r>
                    </a:p>
                  </a:txBody>
                  <a:tcPr marL="51435" marR="51435" marT="0" marB="0">
                    <a:solidFill>
                      <a:srgbClr val="FF9900">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Advances employment and economic development in vulnerable communities impacted by the Covid-19 pandemic.</a:t>
                      </a:r>
                    </a:p>
                    <a:p>
                      <a:endParaRPr lang="en-ZA" sz="1200" dirty="0">
                        <a:solidFill>
                          <a:schemeClr val="tx1"/>
                        </a:solidFill>
                      </a:endParaRPr>
                    </a:p>
                  </a:txBody>
                  <a:tcPr marL="68580" marR="68580" marT="34083" marB="34083">
                    <a:solidFill>
                      <a:srgbClr val="FF9900">
                        <a:alpha val="50196"/>
                      </a:srgbClr>
                    </a:solidFill>
                  </a:tcPr>
                </a:tc>
                <a:extLst>
                  <a:ext uri="{0D108BD9-81ED-4DB2-BD59-A6C34878D82A}">
                    <a16:rowId xmlns:a16="http://schemas.microsoft.com/office/drawing/2014/main" xmlns="" val="1193075591"/>
                  </a:ext>
                </a:extLst>
              </a:tr>
            </a:tbl>
          </a:graphicData>
        </a:graphic>
      </p:graphicFrame>
      <p:sp>
        <p:nvSpPr>
          <p:cNvPr id="28702"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557213" indent="-214313">
              <a:defRPr>
                <a:solidFill>
                  <a:schemeClr val="tx1"/>
                </a:solidFill>
                <a:latin typeface="Arial" charset="0"/>
              </a:defRPr>
            </a:lvl2pPr>
            <a:lvl3pPr marL="857250" indent="-171450">
              <a:defRPr>
                <a:solidFill>
                  <a:schemeClr val="tx1"/>
                </a:solidFill>
                <a:latin typeface="Arial" charset="0"/>
              </a:defRPr>
            </a:lvl3pPr>
            <a:lvl4pPr marL="1200150" indent="-171450">
              <a:defRPr>
                <a:solidFill>
                  <a:schemeClr val="tx1"/>
                </a:solidFill>
                <a:latin typeface="Arial" charset="0"/>
              </a:defRPr>
            </a:lvl4pPr>
            <a:lvl5pPr marL="1543050" indent="-17145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fld id="{D89B2FEE-AAF7-492D-98C9-C7AF0EEF43D9}" type="slidenum">
              <a:rPr lang="en-GB" altLang="en-US"/>
              <a:pPr/>
              <a:t>26</a:t>
            </a:fld>
            <a:endParaRPr lang="en-GB" altLang="en-US" dirty="0"/>
          </a:p>
        </p:txBody>
      </p:sp>
    </p:spTree>
    <p:extLst>
      <p:ext uri="{BB962C8B-B14F-4D97-AF65-F5344CB8AC3E}">
        <p14:creationId xmlns:p14="http://schemas.microsoft.com/office/powerpoint/2010/main" val="174156844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1530145" y="294516"/>
            <a:ext cx="6172200" cy="475562"/>
          </a:xfrm>
        </p:spPr>
        <p:txBody>
          <a:bodyPr>
            <a:normAutofit/>
          </a:bodyPr>
          <a:lstStyle/>
          <a:p>
            <a:r>
              <a:rPr lang="en-US" altLang="en-US" b="1" dirty="0"/>
              <a:t>Economic Instruments cont.</a:t>
            </a:r>
            <a:endParaRPr lang="en-ZA" altLang="en-US" b="1" dirty="0"/>
          </a:p>
        </p:txBody>
      </p:sp>
      <p:graphicFrame>
        <p:nvGraphicFramePr>
          <p:cNvPr id="5" name="Table 5">
            <a:extLst>
              <a:ext uri="{FF2B5EF4-FFF2-40B4-BE49-F238E27FC236}">
                <a16:creationId xmlns:a16="http://schemas.microsoft.com/office/drawing/2014/main" xmlns="" id="{FFEB42DA-EB0A-4073-ACA2-0BCCFC57BB79}"/>
              </a:ext>
            </a:extLst>
          </p:cNvPr>
          <p:cNvGraphicFramePr>
            <a:graphicFrameLocks noGrp="1"/>
          </p:cNvGraphicFramePr>
          <p:nvPr>
            <p:ph idx="1"/>
            <p:extLst>
              <p:ext uri="{D42A27DB-BD31-4B8C-83A1-F6EECF244321}">
                <p14:modId xmlns:p14="http://schemas.microsoft.com/office/powerpoint/2010/main" val="2432320083"/>
              </p:ext>
            </p:extLst>
          </p:nvPr>
        </p:nvGraphicFramePr>
        <p:xfrm>
          <a:off x="652501" y="931635"/>
          <a:ext cx="7639896" cy="2704139"/>
        </p:xfrm>
        <a:graphic>
          <a:graphicData uri="http://schemas.openxmlformats.org/drawingml/2006/table">
            <a:tbl>
              <a:tblPr firstRow="1" bandRow="1">
                <a:tableStyleId>{5C22544A-7EE6-4342-B048-85BDC9FD1C3A}</a:tableStyleId>
              </a:tblPr>
              <a:tblGrid>
                <a:gridCol w="1872063">
                  <a:extLst>
                    <a:ext uri="{9D8B030D-6E8A-4147-A177-3AD203B41FA5}">
                      <a16:colId xmlns:a16="http://schemas.microsoft.com/office/drawing/2014/main" xmlns="" val="3450628784"/>
                    </a:ext>
                  </a:extLst>
                </a:gridCol>
                <a:gridCol w="2478847">
                  <a:extLst>
                    <a:ext uri="{9D8B030D-6E8A-4147-A177-3AD203B41FA5}">
                      <a16:colId xmlns:a16="http://schemas.microsoft.com/office/drawing/2014/main" xmlns="" val="2501533324"/>
                    </a:ext>
                  </a:extLst>
                </a:gridCol>
                <a:gridCol w="3288986">
                  <a:extLst>
                    <a:ext uri="{9D8B030D-6E8A-4147-A177-3AD203B41FA5}">
                      <a16:colId xmlns:a16="http://schemas.microsoft.com/office/drawing/2014/main" xmlns="" val="113298062"/>
                    </a:ext>
                  </a:extLst>
                </a:gridCol>
              </a:tblGrid>
              <a:tr h="234052">
                <a:tc>
                  <a:txBody>
                    <a:bodyPr/>
                    <a:lstStyle/>
                    <a:p>
                      <a:pPr>
                        <a:lnSpc>
                          <a:spcPct val="115000"/>
                        </a:lnSpc>
                        <a:spcAft>
                          <a:spcPts val="6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Programme Name</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C00000">
                        <a:alpha val="74902"/>
                      </a:srgbClr>
                    </a:solidFill>
                  </a:tcPr>
                </a:tc>
                <a:tc>
                  <a:txBody>
                    <a:bodyPr/>
                    <a:lstStyle/>
                    <a:p>
                      <a:pPr>
                        <a:lnSpc>
                          <a:spcPct val="115000"/>
                        </a:lnSpc>
                        <a:spcAft>
                          <a:spcPts val="6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Description</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C00000">
                        <a:alpha val="74902"/>
                      </a:srgbClr>
                    </a:solidFill>
                  </a:tcPr>
                </a:tc>
                <a:tc>
                  <a:txBody>
                    <a:bodyPr/>
                    <a:lstStyle/>
                    <a:p>
                      <a:pPr>
                        <a:lnSpc>
                          <a:spcPct val="115000"/>
                        </a:lnSpc>
                        <a:spcAft>
                          <a:spcPts val="6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Impact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C00000">
                        <a:alpha val="74902"/>
                      </a:srgbClr>
                    </a:solidFill>
                  </a:tcPr>
                </a:tc>
                <a:extLst>
                  <a:ext uri="{0D108BD9-81ED-4DB2-BD59-A6C34878D82A}">
                    <a16:rowId xmlns:a16="http://schemas.microsoft.com/office/drawing/2014/main" xmlns="" val="3927275965"/>
                  </a:ext>
                </a:extLst>
              </a:tr>
              <a:tr h="823341">
                <a:tc>
                  <a:txBody>
                    <a:bodyPr/>
                    <a:lstStyle/>
                    <a:p>
                      <a:pPr marL="0" marR="0">
                        <a:lnSpc>
                          <a:spcPct val="115000"/>
                        </a:lnSpc>
                        <a:spcBef>
                          <a:spcPts val="0"/>
                        </a:spcBef>
                        <a:spcAft>
                          <a:spcPts val="600"/>
                        </a:spcAft>
                      </a:pPr>
                      <a:r>
                        <a:rPr lang="en-US" sz="1200" b="1" dirty="0">
                          <a:solidFill>
                            <a:schemeClr val="tx1"/>
                          </a:solidFill>
                          <a:effectLst/>
                          <a:latin typeface="Arial" panose="020B0604020202020204" pitchFamily="34" charset="0"/>
                          <a:ea typeface="Calibri"/>
                          <a:cs typeface="Arial" panose="020B0604020202020204" pitchFamily="34" charset="0"/>
                        </a:rPr>
                        <a:t>Comprehensive Agricultural Support Programme</a:t>
                      </a:r>
                      <a:endParaRPr lang="en-ZA" sz="120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solidFill>
                      <a:srgbClr val="FF9900">
                        <a:alpha val="50196"/>
                      </a:srgbClr>
                    </a:solidFill>
                  </a:tcPr>
                </a:tc>
                <a:tc>
                  <a:txBody>
                    <a:bodyPr/>
                    <a:lstStyle/>
                    <a:p>
                      <a:pPr marL="0" marR="0">
                        <a:lnSpc>
                          <a:spcPct val="115000"/>
                        </a:lnSpc>
                        <a:spcBef>
                          <a:spcPts val="0"/>
                        </a:spcBef>
                        <a:spcAft>
                          <a:spcPts val="600"/>
                        </a:spcAft>
                      </a:pPr>
                      <a:r>
                        <a:rPr lang="en-US" sz="1200" dirty="0">
                          <a:solidFill>
                            <a:schemeClr val="tx1"/>
                          </a:solidFill>
                          <a:effectLst/>
                          <a:latin typeface="Arial" panose="020B0604020202020204" pitchFamily="34" charset="0"/>
                          <a:ea typeface="Calibri"/>
                          <a:cs typeface="Arial" panose="020B0604020202020204" pitchFamily="34" charset="0"/>
                        </a:rPr>
                        <a:t>Funding for primary production infrastructure, production inputs and capacity building (business &amp; technical skills) for producers</a:t>
                      </a:r>
                      <a:endParaRPr lang="en-ZA" sz="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solidFill>
                      <a:srgbClr val="FF9900">
                        <a:alpha val="50196"/>
                      </a:srgbClr>
                    </a:solidFill>
                  </a:tcPr>
                </a:tc>
                <a:tc>
                  <a:txBody>
                    <a:bodyPr/>
                    <a:lstStyle/>
                    <a:p>
                      <a:pPr marL="0" marR="0">
                        <a:lnSpc>
                          <a:spcPct val="115000"/>
                        </a:lnSpc>
                        <a:spcBef>
                          <a:spcPts val="0"/>
                        </a:spcBef>
                        <a:spcAft>
                          <a:spcPts val="600"/>
                        </a:spcAft>
                      </a:pPr>
                      <a:r>
                        <a:rPr lang="en-US" sz="1200" dirty="0">
                          <a:solidFill>
                            <a:schemeClr val="tx1"/>
                          </a:solidFill>
                          <a:effectLst/>
                          <a:latin typeface="Arial" panose="020B0604020202020204" pitchFamily="34" charset="0"/>
                          <a:ea typeface="Calibri"/>
                          <a:cs typeface="Arial" panose="020B0604020202020204" pitchFamily="34" charset="0"/>
                        </a:rPr>
                        <a:t>Improved primary production with developing farmers participating in the mainstream of the sector, producing quality products and creating sustainable employment</a:t>
                      </a:r>
                      <a:endParaRPr lang="en-ZA" sz="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solidFill>
                      <a:srgbClr val="FF9900">
                        <a:alpha val="50196"/>
                      </a:srgbClr>
                    </a:solidFill>
                  </a:tcPr>
                </a:tc>
                <a:extLst>
                  <a:ext uri="{0D108BD9-81ED-4DB2-BD59-A6C34878D82A}">
                    <a16:rowId xmlns:a16="http://schemas.microsoft.com/office/drawing/2014/main" xmlns="" val="2498709646"/>
                  </a:ext>
                </a:extLst>
              </a:tr>
              <a:tr h="823341">
                <a:tc>
                  <a:txBody>
                    <a:bodyPr/>
                    <a:lstStyle/>
                    <a:p>
                      <a:pPr marL="0" marR="0">
                        <a:lnSpc>
                          <a:spcPct val="115000"/>
                        </a:lnSpc>
                        <a:spcBef>
                          <a:spcPts val="0"/>
                        </a:spcBef>
                        <a:spcAft>
                          <a:spcPts val="600"/>
                        </a:spcAft>
                      </a:pPr>
                      <a:r>
                        <a:rPr lang="en-US" sz="1200" b="1" dirty="0">
                          <a:solidFill>
                            <a:schemeClr val="tx1"/>
                          </a:solidFill>
                          <a:effectLst/>
                          <a:latin typeface="Arial" panose="020B0604020202020204" pitchFamily="34" charset="0"/>
                          <a:ea typeface="Calibri"/>
                          <a:cs typeface="Arial" panose="020B0604020202020204" pitchFamily="34" charset="0"/>
                        </a:rPr>
                        <a:t>SEZ </a:t>
                      </a:r>
                      <a:r>
                        <a:rPr lang="en-US" sz="1200" b="1" dirty="0" err="1">
                          <a:solidFill>
                            <a:schemeClr val="tx1"/>
                          </a:solidFill>
                          <a:effectLst/>
                          <a:latin typeface="Arial" panose="020B0604020202020204" pitchFamily="34" charset="0"/>
                          <a:ea typeface="Calibri"/>
                          <a:cs typeface="Arial" panose="020B0604020202020204" pitchFamily="34" charset="0"/>
                        </a:rPr>
                        <a:t>Programme</a:t>
                      </a:r>
                      <a:endParaRPr lang="en-ZA" sz="120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solidFill>
                      <a:srgbClr val="FF9900">
                        <a:alpha val="50196"/>
                      </a:srgbClr>
                    </a:solidFill>
                  </a:tcPr>
                </a:tc>
                <a:tc>
                  <a:txBody>
                    <a:bodyPr/>
                    <a:lstStyle/>
                    <a:p>
                      <a:pPr marL="0" marR="0">
                        <a:lnSpc>
                          <a:spcPct val="115000"/>
                        </a:lnSpc>
                        <a:spcBef>
                          <a:spcPts val="0"/>
                        </a:spcBef>
                        <a:spcAft>
                          <a:spcPts val="600"/>
                        </a:spcAft>
                      </a:pPr>
                      <a:r>
                        <a:rPr lang="en-US" sz="1200" dirty="0">
                          <a:solidFill>
                            <a:schemeClr val="tx1"/>
                          </a:solidFill>
                          <a:effectLst/>
                          <a:latin typeface="Arial" panose="020B0604020202020204" pitchFamily="34" charset="0"/>
                          <a:ea typeface="Calibri"/>
                          <a:cs typeface="Arial" panose="020B0604020202020204" pitchFamily="34" charset="0"/>
                        </a:rPr>
                        <a:t>World Class Industrial platform and  incentives to investors locating in the zone (Foreign and Domestic)</a:t>
                      </a:r>
                      <a:endParaRPr lang="en-ZA" sz="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solidFill>
                      <a:srgbClr val="FF9900">
                        <a:alpha val="50196"/>
                      </a:srgbClr>
                    </a:solidFill>
                  </a:tcPr>
                </a:tc>
                <a:tc>
                  <a:txBody>
                    <a:bodyPr/>
                    <a:lstStyle/>
                    <a:p>
                      <a:pPr marL="0" marR="0">
                        <a:lnSpc>
                          <a:spcPct val="115000"/>
                        </a:lnSpc>
                        <a:spcBef>
                          <a:spcPts val="0"/>
                        </a:spcBef>
                        <a:spcAft>
                          <a:spcPts val="600"/>
                        </a:spcAft>
                      </a:pPr>
                      <a:r>
                        <a:rPr lang="en-US" sz="1200" dirty="0">
                          <a:solidFill>
                            <a:schemeClr val="tx1"/>
                          </a:solidFill>
                          <a:effectLst/>
                          <a:latin typeface="Arial" panose="020B0604020202020204" pitchFamily="34" charset="0"/>
                          <a:ea typeface="Calibri"/>
                          <a:cs typeface="Arial" panose="020B0604020202020204" pitchFamily="34" charset="0"/>
                        </a:rPr>
                        <a:t>Increased investments, economic growth and job creation</a:t>
                      </a:r>
                      <a:endParaRPr lang="en-ZA" sz="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solidFill>
                      <a:srgbClr val="FF9900">
                        <a:alpha val="50196"/>
                      </a:srgbClr>
                    </a:solidFill>
                  </a:tcPr>
                </a:tc>
                <a:extLst>
                  <a:ext uri="{0D108BD9-81ED-4DB2-BD59-A6C34878D82A}">
                    <a16:rowId xmlns:a16="http://schemas.microsoft.com/office/drawing/2014/main" xmlns="" val="1646970459"/>
                  </a:ext>
                </a:extLst>
              </a:tr>
              <a:tr h="823341">
                <a:tc>
                  <a:txBody>
                    <a:bodyPr/>
                    <a:lstStyle/>
                    <a:p>
                      <a:pPr marL="0" marR="0">
                        <a:lnSpc>
                          <a:spcPct val="115000"/>
                        </a:lnSpc>
                        <a:spcBef>
                          <a:spcPts val="0"/>
                        </a:spcBef>
                        <a:spcAft>
                          <a:spcPts val="600"/>
                        </a:spcAft>
                      </a:pPr>
                      <a:r>
                        <a:rPr lang="en-US" sz="1200" b="1" dirty="0">
                          <a:solidFill>
                            <a:schemeClr val="tx1"/>
                          </a:solidFill>
                          <a:effectLst/>
                          <a:latin typeface="Arial" panose="020B0604020202020204" pitchFamily="34" charset="0"/>
                          <a:ea typeface="Calibri"/>
                          <a:cs typeface="Arial" panose="020B0604020202020204" pitchFamily="34" charset="0"/>
                        </a:rPr>
                        <a:t>Critical Infrastructure </a:t>
                      </a:r>
                      <a:r>
                        <a:rPr lang="en-US" sz="1200" b="1" dirty="0" err="1">
                          <a:solidFill>
                            <a:schemeClr val="tx1"/>
                          </a:solidFill>
                          <a:effectLst/>
                          <a:latin typeface="Arial" panose="020B0604020202020204" pitchFamily="34" charset="0"/>
                          <a:ea typeface="Calibri"/>
                          <a:cs typeface="Arial" panose="020B0604020202020204" pitchFamily="34" charset="0"/>
                        </a:rPr>
                        <a:t>Programme</a:t>
                      </a:r>
                      <a:endParaRPr lang="en-ZA" sz="120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solidFill>
                      <a:srgbClr val="FF9900">
                        <a:alpha val="50196"/>
                      </a:srgbClr>
                    </a:solidFill>
                  </a:tcPr>
                </a:tc>
                <a:tc>
                  <a:txBody>
                    <a:bodyPr/>
                    <a:lstStyle/>
                    <a:p>
                      <a:pPr marL="0" marR="0">
                        <a:lnSpc>
                          <a:spcPct val="115000"/>
                        </a:lnSpc>
                        <a:spcBef>
                          <a:spcPts val="0"/>
                        </a:spcBef>
                        <a:spcAft>
                          <a:spcPts val="600"/>
                        </a:spcAft>
                      </a:pPr>
                      <a:r>
                        <a:rPr lang="en-US" sz="1200" dirty="0">
                          <a:solidFill>
                            <a:schemeClr val="tx1"/>
                          </a:solidFill>
                          <a:effectLst/>
                          <a:latin typeface="Arial" panose="020B0604020202020204" pitchFamily="34" charset="0"/>
                          <a:ea typeface="Calibri"/>
                          <a:cs typeface="Arial" panose="020B0604020202020204" pitchFamily="34" charset="0"/>
                        </a:rPr>
                        <a:t>Resourcing for Industrial Park development </a:t>
                      </a:r>
                      <a:r>
                        <a:rPr lang="en-US" sz="1200" dirty="0" err="1">
                          <a:solidFill>
                            <a:schemeClr val="tx1"/>
                          </a:solidFill>
                          <a:effectLst/>
                          <a:latin typeface="Arial" panose="020B0604020202020204" pitchFamily="34" charset="0"/>
                          <a:ea typeface="Calibri"/>
                          <a:cs typeface="Arial" panose="020B0604020202020204" pitchFamily="34" charset="0"/>
                        </a:rPr>
                        <a:t>programme</a:t>
                      </a:r>
                      <a:r>
                        <a:rPr lang="en-US" sz="1200" dirty="0">
                          <a:solidFill>
                            <a:schemeClr val="tx1"/>
                          </a:solidFill>
                          <a:effectLst/>
                          <a:latin typeface="Arial" panose="020B0604020202020204" pitchFamily="34" charset="0"/>
                          <a:ea typeface="Calibri"/>
                          <a:cs typeface="Arial" panose="020B0604020202020204" pitchFamily="34" charset="0"/>
                        </a:rPr>
                        <a:t> for investor landing on </a:t>
                      </a:r>
                      <a:endParaRPr lang="en-ZA" sz="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solidFill>
                      <a:srgbClr val="FF9900">
                        <a:alpha val="50196"/>
                      </a:srgbClr>
                    </a:solidFill>
                  </a:tcPr>
                </a:tc>
                <a:tc>
                  <a:txBody>
                    <a:bodyPr/>
                    <a:lstStyle/>
                    <a:p>
                      <a:pPr marL="0" marR="0">
                        <a:lnSpc>
                          <a:spcPct val="115000"/>
                        </a:lnSpc>
                        <a:spcBef>
                          <a:spcPts val="0"/>
                        </a:spcBef>
                        <a:spcAft>
                          <a:spcPts val="600"/>
                        </a:spcAft>
                      </a:pPr>
                      <a:r>
                        <a:rPr lang="en-US" sz="1200" dirty="0">
                          <a:solidFill>
                            <a:schemeClr val="tx1"/>
                          </a:solidFill>
                          <a:effectLst/>
                          <a:latin typeface="Arial" panose="020B0604020202020204" pitchFamily="34" charset="0"/>
                          <a:ea typeface="Calibri"/>
                          <a:cs typeface="Arial" panose="020B0604020202020204" pitchFamily="34" charset="0"/>
                        </a:rPr>
                        <a:t>Increased local manufacturing capacity and build local value chains for regional economic growth and job creation</a:t>
                      </a:r>
                      <a:endParaRPr lang="en-ZA" sz="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solidFill>
                      <a:srgbClr val="FF9900">
                        <a:alpha val="50196"/>
                      </a:srgbClr>
                    </a:solidFill>
                  </a:tcPr>
                </a:tc>
                <a:extLst>
                  <a:ext uri="{0D108BD9-81ED-4DB2-BD59-A6C34878D82A}">
                    <a16:rowId xmlns:a16="http://schemas.microsoft.com/office/drawing/2014/main" xmlns="" val="10711421"/>
                  </a:ext>
                </a:extLst>
              </a:tr>
            </a:tbl>
          </a:graphicData>
        </a:graphic>
      </p:graphicFrame>
      <p:sp>
        <p:nvSpPr>
          <p:cNvPr id="29726"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557213" indent="-214313">
              <a:defRPr>
                <a:solidFill>
                  <a:schemeClr val="tx1"/>
                </a:solidFill>
                <a:latin typeface="Arial" charset="0"/>
              </a:defRPr>
            </a:lvl2pPr>
            <a:lvl3pPr marL="857250" indent="-171450">
              <a:defRPr>
                <a:solidFill>
                  <a:schemeClr val="tx1"/>
                </a:solidFill>
                <a:latin typeface="Arial" charset="0"/>
              </a:defRPr>
            </a:lvl3pPr>
            <a:lvl4pPr marL="1200150" indent="-171450">
              <a:defRPr>
                <a:solidFill>
                  <a:schemeClr val="tx1"/>
                </a:solidFill>
                <a:latin typeface="Arial" charset="0"/>
              </a:defRPr>
            </a:lvl4pPr>
            <a:lvl5pPr marL="1543050" indent="-17145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fld id="{F57ACCBF-F8A9-44CB-AF43-5C5A494A75C3}" type="slidenum">
              <a:rPr lang="en-GB" altLang="en-US"/>
              <a:pPr/>
              <a:t>27</a:t>
            </a:fld>
            <a:endParaRPr lang="en-GB" altLang="en-US"/>
          </a:p>
        </p:txBody>
      </p:sp>
    </p:spTree>
    <p:extLst>
      <p:ext uri="{BB962C8B-B14F-4D97-AF65-F5344CB8AC3E}">
        <p14:creationId xmlns:p14="http://schemas.microsoft.com/office/powerpoint/2010/main" val="374267575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2051421" y="339502"/>
            <a:ext cx="4842055" cy="475562"/>
          </a:xfrm>
        </p:spPr>
        <p:txBody>
          <a:bodyPr>
            <a:normAutofit/>
          </a:bodyPr>
          <a:lstStyle/>
          <a:p>
            <a:r>
              <a:rPr lang="en-US" altLang="en-US" b="1" dirty="0"/>
              <a:t>CONCLUSION</a:t>
            </a:r>
            <a:endParaRPr lang="en-ZA" altLang="en-US" b="1" dirty="0"/>
          </a:p>
        </p:txBody>
      </p:sp>
      <p:sp>
        <p:nvSpPr>
          <p:cNvPr id="29726"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557213" indent="-214313">
              <a:defRPr>
                <a:solidFill>
                  <a:schemeClr val="tx1"/>
                </a:solidFill>
                <a:latin typeface="Arial" charset="0"/>
              </a:defRPr>
            </a:lvl2pPr>
            <a:lvl3pPr marL="857250" indent="-171450">
              <a:defRPr>
                <a:solidFill>
                  <a:schemeClr val="tx1"/>
                </a:solidFill>
                <a:latin typeface="Arial" charset="0"/>
              </a:defRPr>
            </a:lvl3pPr>
            <a:lvl4pPr marL="1200150" indent="-171450">
              <a:defRPr>
                <a:solidFill>
                  <a:schemeClr val="tx1"/>
                </a:solidFill>
                <a:latin typeface="Arial" charset="0"/>
              </a:defRPr>
            </a:lvl4pPr>
            <a:lvl5pPr marL="1543050" indent="-17145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fld id="{F57ACCBF-F8A9-44CB-AF43-5C5A494A75C3}" type="slidenum">
              <a:rPr lang="en-GB" altLang="en-US"/>
              <a:pPr/>
              <a:t>28</a:t>
            </a:fld>
            <a:endParaRPr lang="en-GB" altLang="en-US"/>
          </a:p>
        </p:txBody>
      </p:sp>
      <p:sp>
        <p:nvSpPr>
          <p:cNvPr id="3" name="Content Placeholder 2">
            <a:extLst>
              <a:ext uri="{FF2B5EF4-FFF2-40B4-BE49-F238E27FC236}">
                <a16:creationId xmlns:a16="http://schemas.microsoft.com/office/drawing/2014/main" xmlns="" id="{176CF7CF-DE65-449A-9232-C7C8E27B3932}"/>
              </a:ext>
            </a:extLst>
          </p:cNvPr>
          <p:cNvSpPr>
            <a:spLocks noGrp="1"/>
          </p:cNvSpPr>
          <p:nvPr>
            <p:ph idx="1"/>
          </p:nvPr>
        </p:nvSpPr>
        <p:spPr/>
        <p:txBody>
          <a:bodyPr/>
          <a:lstStyle/>
          <a:p>
            <a:r>
              <a:rPr lang="en-US" sz="2400" dirty="0"/>
              <a:t>Build on the resilience demonstrated by the economy</a:t>
            </a:r>
          </a:p>
          <a:p>
            <a:r>
              <a:rPr lang="en-US" sz="2400" dirty="0"/>
              <a:t>Adjust operations for improved competitiveness</a:t>
            </a:r>
          </a:p>
          <a:p>
            <a:r>
              <a:rPr lang="en-ZA" sz="2400" dirty="0"/>
              <a:t>Invest in innovation and product development</a:t>
            </a:r>
          </a:p>
          <a:p>
            <a:r>
              <a:rPr lang="en-ZA" sz="2400" dirty="0"/>
              <a:t>Agile economic infrastructure for investment landing and increased exports</a:t>
            </a:r>
          </a:p>
          <a:p>
            <a:r>
              <a:rPr lang="en-ZA" sz="2400" dirty="0"/>
              <a:t>SMME development </a:t>
            </a:r>
          </a:p>
          <a:p>
            <a:r>
              <a:rPr lang="en-ZA" sz="2400" dirty="0"/>
              <a:t>Inclusive and growing economy</a:t>
            </a:r>
          </a:p>
          <a:p>
            <a:endParaRPr lang="en-ZA" sz="2400" dirty="0"/>
          </a:p>
          <a:p>
            <a:endParaRPr lang="en-US" dirty="0"/>
          </a:p>
        </p:txBody>
      </p:sp>
    </p:spTree>
    <p:extLst>
      <p:ext uri="{BB962C8B-B14F-4D97-AF65-F5344CB8AC3E}">
        <p14:creationId xmlns:p14="http://schemas.microsoft.com/office/powerpoint/2010/main" val="4059082813"/>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4" name="TextBox 1">
            <a:extLst>
              <a:ext uri="{FF2B5EF4-FFF2-40B4-BE49-F238E27FC236}">
                <a16:creationId xmlns:a16="http://schemas.microsoft.com/office/drawing/2014/main" xmlns="" id="{41A693B0-D0F5-4AC7-8D60-BAD778426279}"/>
              </a:ext>
            </a:extLst>
          </p:cNvPr>
          <p:cNvSpPr txBox="1">
            <a:spLocks noChangeArrowheads="1"/>
          </p:cNvSpPr>
          <p:nvPr/>
        </p:nvSpPr>
        <p:spPr bwMode="auto">
          <a:xfrm>
            <a:off x="215899" y="1995686"/>
            <a:ext cx="87122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6000" dirty="0">
                <a:latin typeface="Mistral" panose="03090702030407020403" pitchFamily="66" charset="0"/>
              </a:rPr>
              <a:t>Thank you/Enkosi/ Dankie</a:t>
            </a:r>
            <a:endParaRPr lang="en-ZA" altLang="en-US" sz="2400" dirty="0">
              <a:latin typeface="Mistral" panose="03090702030407020403" pitchFamily="66" charset="0"/>
            </a:endParaRPr>
          </a:p>
        </p:txBody>
      </p:sp>
    </p:spTree>
    <p:extLst>
      <p:ext uri="{BB962C8B-B14F-4D97-AF65-F5344CB8AC3E}">
        <p14:creationId xmlns:p14="http://schemas.microsoft.com/office/powerpoint/2010/main" val="75930989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281" y="191348"/>
            <a:ext cx="8229600" cy="857250"/>
          </a:xfrm>
        </p:spPr>
        <p:txBody>
          <a:bodyPr>
            <a:normAutofit/>
          </a:bodyPr>
          <a:lstStyle/>
          <a:p>
            <a:pPr algn="ctr"/>
            <a:r>
              <a:rPr lang="en-ZA" sz="2400">
                <a:latin typeface="Arial" panose="020B0604020202020204" pitchFamily="34" charset="0"/>
                <a:cs typeface="Arial" panose="020B0604020202020204" pitchFamily="34" charset="0"/>
              </a:rPr>
              <a:t>ECONOMIC OUTLOOK</a:t>
            </a:r>
            <a:endParaRPr lang="en-ZA"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1363" y="1002204"/>
            <a:ext cx="8146149" cy="3420380"/>
          </a:xfrm>
        </p:spPr>
        <p:txBody>
          <a:bodyPr numCol="2">
            <a:normAutofit/>
          </a:bodyPr>
          <a:lstStyle/>
          <a:p>
            <a:pPr algn="just">
              <a:lnSpc>
                <a:spcPct val="150000"/>
              </a:lnSpc>
            </a:pPr>
            <a:r>
              <a:rPr lang="en-ZA" sz="1575" dirty="0">
                <a:latin typeface="Arial" panose="020B0604020202020204" pitchFamily="34" charset="0"/>
                <a:cs typeface="Arial" panose="020B0604020202020204" pitchFamily="34" charset="0"/>
              </a:rPr>
              <a:t>The COVID-19 outbreak has had major effects on economic performance, social and health systems globally.</a:t>
            </a:r>
          </a:p>
          <a:p>
            <a:pPr algn="just">
              <a:lnSpc>
                <a:spcPct val="150000"/>
              </a:lnSpc>
            </a:pPr>
            <a:r>
              <a:rPr lang="en-ZA" sz="1575" dirty="0">
                <a:latin typeface="Arial" panose="020B0604020202020204" pitchFamily="34" charset="0"/>
                <a:cs typeface="Arial" panose="020B0604020202020204" pitchFamily="34" charset="0"/>
              </a:rPr>
              <a:t>According to the Q4 Economic Review (</a:t>
            </a:r>
            <a:r>
              <a:rPr lang="en-ZA" sz="1575" dirty="0" err="1">
                <a:latin typeface="Arial" panose="020B0604020202020204" pitchFamily="34" charset="0"/>
                <a:cs typeface="Arial" panose="020B0604020202020204" pitchFamily="34" charset="0"/>
              </a:rPr>
              <a:t>Statssa</a:t>
            </a:r>
            <a:r>
              <a:rPr lang="en-ZA" sz="1575" dirty="0">
                <a:latin typeface="Arial" panose="020B0604020202020204" pitchFamily="34" charset="0"/>
                <a:cs typeface="Arial" panose="020B0604020202020204" pitchFamily="34" charset="0"/>
              </a:rPr>
              <a:t>):</a:t>
            </a:r>
          </a:p>
          <a:p>
            <a:pPr marL="685800" lvl="1" indent="-342900" algn="just">
              <a:lnSpc>
                <a:spcPct val="150000"/>
              </a:lnSpc>
              <a:buFont typeface="+mj-lt"/>
              <a:buAutoNum type="alphaLcParenR"/>
            </a:pPr>
            <a:r>
              <a:rPr lang="en-US" sz="1050" dirty="0">
                <a:latin typeface="Arial" panose="020B0604020202020204" pitchFamily="34" charset="0"/>
                <a:cs typeface="Arial" panose="020B0604020202020204" pitchFamily="34" charset="0"/>
              </a:rPr>
              <a:t>Global growth forecasts have been revised to -3.5% in 2020 and 5.5% for 2021. The South African economy is forecasted to grow by 2.8% in 2021 by the IMF.</a:t>
            </a:r>
          </a:p>
          <a:p>
            <a:pPr marL="685800" lvl="1" indent="-342900" algn="just">
              <a:lnSpc>
                <a:spcPct val="150000"/>
              </a:lnSpc>
              <a:buFont typeface="+mj-lt"/>
              <a:buAutoNum type="alphaLcParenR"/>
            </a:pPr>
            <a:r>
              <a:rPr lang="en-US" sz="1050" dirty="0">
                <a:latin typeface="Arial" panose="020B0604020202020204" pitchFamily="34" charset="0"/>
                <a:cs typeface="Arial" panose="020B0604020202020204" pitchFamily="34" charset="0"/>
              </a:rPr>
              <a:t>The South African economy expanded by 6.3% with manufacturing, trade and transport industries being the largest contributors to GDP growth. </a:t>
            </a:r>
          </a:p>
          <a:p>
            <a:pPr marL="685800" lvl="1" indent="-342900" algn="just">
              <a:lnSpc>
                <a:spcPct val="150000"/>
              </a:lnSpc>
              <a:buFont typeface="+mj-lt"/>
              <a:buAutoNum type="alphaLcParenR"/>
            </a:pPr>
            <a:endParaRPr lang="en-ZA" sz="1500" dirty="0"/>
          </a:p>
        </p:txBody>
      </p:sp>
      <p:sp>
        <p:nvSpPr>
          <p:cNvPr id="4" name="Slide Number Placeholder 3"/>
          <p:cNvSpPr>
            <a:spLocks noGrp="1"/>
          </p:cNvSpPr>
          <p:nvPr>
            <p:ph type="sldNum" sz="quarter" idx="12"/>
          </p:nvPr>
        </p:nvSpPr>
        <p:spPr>
          <a:xfrm>
            <a:off x="6553200" y="4767263"/>
            <a:ext cx="2133600" cy="273844"/>
          </a:xfrm>
        </p:spPr>
        <p:txBody>
          <a:bodyPr/>
          <a:lstStyle/>
          <a:p>
            <a:pPr defTabSz="685800">
              <a:defRPr/>
            </a:pPr>
            <a:fld id="{501FE27C-7109-44A0-9461-9EEE49E731D2}" type="slidenum">
              <a:rPr lang="en-US" sz="900">
                <a:solidFill>
                  <a:srgbClr val="898989"/>
                </a:solidFill>
                <a:latin typeface="Calibri" panose="020F0502020204030204" pitchFamily="34" charset="0"/>
              </a:rPr>
              <a:pPr defTabSz="685800">
                <a:defRPr/>
              </a:pPr>
              <a:t>3</a:t>
            </a:fld>
            <a:endParaRPr lang="en-US" sz="900" dirty="0">
              <a:solidFill>
                <a:srgbClr val="898989"/>
              </a:solidFill>
              <a:latin typeface="Calibri" panose="020F0502020204030204" pitchFamily="34" charset="0"/>
            </a:endParaRPr>
          </a:p>
        </p:txBody>
      </p:sp>
      <p:pic>
        <p:nvPicPr>
          <p:cNvPr id="5" name="Picture 4">
            <a:extLst>
              <a:ext uri="{FF2B5EF4-FFF2-40B4-BE49-F238E27FC236}">
                <a16:creationId xmlns:a16="http://schemas.microsoft.com/office/drawing/2014/main" xmlns="" id="{5AC2A22A-35B5-45B3-B337-4F040D7C83B5}"/>
              </a:ext>
            </a:extLst>
          </p:cNvPr>
          <p:cNvPicPr>
            <a:picLocks noChangeAspect="1"/>
          </p:cNvPicPr>
          <p:nvPr/>
        </p:nvPicPr>
        <p:blipFill>
          <a:blip r:embed="rId3"/>
          <a:stretch>
            <a:fillRect/>
          </a:stretch>
        </p:blipFill>
        <p:spPr>
          <a:xfrm>
            <a:off x="4572000" y="1048598"/>
            <a:ext cx="3965513" cy="3503372"/>
          </a:xfrm>
          <a:prstGeom prst="rect">
            <a:avLst/>
          </a:prstGeom>
        </p:spPr>
      </p:pic>
    </p:spTree>
    <p:extLst>
      <p:ext uri="{BB962C8B-B14F-4D97-AF65-F5344CB8AC3E}">
        <p14:creationId xmlns:p14="http://schemas.microsoft.com/office/powerpoint/2010/main" val="193233668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DEAT PowerPoint contact slide.jpg"/>
          <p:cNvPicPr>
            <a:picLocks noChangeAspect="1"/>
          </p:cNvPicPr>
          <p:nvPr/>
        </p:nvPicPr>
        <p:blipFill>
          <a:blip r:embed="rId2"/>
          <a:stretch>
            <a:fillRect/>
          </a:stretch>
        </p:blipFill>
        <p:spPr>
          <a:xfrm>
            <a:off x="1" y="-1787"/>
            <a:ext cx="9144000" cy="5145287"/>
          </a:xfrm>
          <a:prstGeom prst="rect">
            <a:avLst/>
          </a:prstGeom>
        </p:spPr>
      </p:pic>
      <p:pic>
        <p:nvPicPr>
          <p:cNvPr id="5" name="Picture 4" descr="logo.png"/>
          <p:cNvPicPr>
            <a:picLocks noChangeAspect="1"/>
          </p:cNvPicPr>
          <p:nvPr/>
        </p:nvPicPr>
        <p:blipFill>
          <a:blip r:embed="rId3"/>
          <a:stretch>
            <a:fillRect/>
          </a:stretch>
        </p:blipFill>
        <p:spPr>
          <a:xfrm>
            <a:off x="3821952" y="3486150"/>
            <a:ext cx="1500096" cy="398463"/>
          </a:xfrm>
          <a:prstGeom prst="rect">
            <a:avLst/>
          </a:prstGeom>
        </p:spPr>
      </p:pic>
      <p:sp>
        <p:nvSpPr>
          <p:cNvPr id="7" name="TextBox 6"/>
          <p:cNvSpPr txBox="1"/>
          <p:nvPr/>
        </p:nvSpPr>
        <p:spPr>
          <a:xfrm>
            <a:off x="3092450" y="3937397"/>
            <a:ext cx="2971800" cy="615553"/>
          </a:xfrm>
          <a:prstGeom prst="rect">
            <a:avLst/>
          </a:prstGeom>
          <a:noFill/>
        </p:spPr>
        <p:txBody>
          <a:bodyPr wrap="square" rtlCol="0">
            <a:spAutoFit/>
          </a:bodyPr>
          <a:lstStyle/>
          <a:p>
            <a:pPr algn="ctr"/>
            <a:r>
              <a:rPr lang="en-US" sz="1000" b="1" dirty="0">
                <a:latin typeface="Arial"/>
                <a:cs typeface="Arial"/>
              </a:rPr>
              <a:t>HEAD OFFICE </a:t>
            </a:r>
          </a:p>
          <a:p>
            <a:pPr algn="ctr"/>
            <a:r>
              <a:rPr lang="en-US" sz="800" dirty="0">
                <a:latin typeface="Arial"/>
                <a:cs typeface="Arial"/>
              </a:rPr>
              <a:t>T: 043 605 7004/7007</a:t>
            </a:r>
          </a:p>
          <a:p>
            <a:pPr algn="ctr"/>
            <a:r>
              <a:rPr lang="en-US" sz="800" dirty="0">
                <a:latin typeface="Arial"/>
                <a:cs typeface="Arial"/>
              </a:rPr>
              <a:t>Block 16, Business Village, Bhisho, 5605</a:t>
            </a:r>
          </a:p>
          <a:p>
            <a:pPr algn="ctr"/>
            <a:r>
              <a:rPr lang="en-US" sz="800" dirty="0">
                <a:latin typeface="Arial"/>
                <a:cs typeface="Arial"/>
              </a:rPr>
              <a:t>Private Bag X0054, Bhisho, 5605</a:t>
            </a:r>
          </a:p>
        </p:txBody>
      </p:sp>
      <p:pic>
        <p:nvPicPr>
          <p:cNvPr id="8" name="Picture 7" descr="contact strip.png"/>
          <p:cNvPicPr>
            <a:picLocks noChangeAspect="1"/>
          </p:cNvPicPr>
          <p:nvPr/>
        </p:nvPicPr>
        <p:blipFill>
          <a:blip r:embed="rId4"/>
          <a:stretch>
            <a:fillRect/>
          </a:stretch>
        </p:blipFill>
        <p:spPr>
          <a:xfrm>
            <a:off x="3048000" y="4691591"/>
            <a:ext cx="3048000" cy="89959"/>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D33B28-97B8-48F4-9F0D-479DD40ACBF0}"/>
              </a:ext>
            </a:extLst>
          </p:cNvPr>
          <p:cNvSpPr>
            <a:spLocks noGrp="1"/>
          </p:cNvSpPr>
          <p:nvPr>
            <p:ph type="title"/>
          </p:nvPr>
        </p:nvSpPr>
        <p:spPr>
          <a:xfrm>
            <a:off x="575556" y="18942"/>
            <a:ext cx="7257492" cy="857250"/>
          </a:xfrm>
        </p:spPr>
        <p:txBody>
          <a:bodyPr/>
          <a:lstStyle/>
          <a:p>
            <a:pPr algn="r"/>
            <a:r>
              <a:rPr lang="en-ZA" b="1" dirty="0"/>
              <a:t>Overview – Economic Outlook</a:t>
            </a:r>
          </a:p>
        </p:txBody>
      </p:sp>
      <p:sp>
        <p:nvSpPr>
          <p:cNvPr id="3" name="Content Placeholder 2">
            <a:extLst>
              <a:ext uri="{FF2B5EF4-FFF2-40B4-BE49-F238E27FC236}">
                <a16:creationId xmlns:a16="http://schemas.microsoft.com/office/drawing/2014/main" xmlns="" id="{AC6DD0D4-9C33-42FA-BF0A-8ED836B9DC90}"/>
              </a:ext>
            </a:extLst>
          </p:cNvPr>
          <p:cNvSpPr>
            <a:spLocks noGrp="1"/>
          </p:cNvSpPr>
          <p:nvPr>
            <p:ph idx="1"/>
          </p:nvPr>
        </p:nvSpPr>
        <p:spPr>
          <a:xfrm>
            <a:off x="443131" y="918451"/>
            <a:ext cx="8229600" cy="3711782"/>
          </a:xfrm>
        </p:spPr>
        <p:txBody>
          <a:bodyPr>
            <a:normAutofit fontScale="85000" lnSpcReduction="20000"/>
          </a:bodyPr>
          <a:lstStyle/>
          <a:p>
            <a:pPr algn="just"/>
            <a:r>
              <a:rPr lang="en-US" sz="2100" dirty="0"/>
              <a:t>GDPR Growth Performance per Province</a:t>
            </a:r>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marL="0" indent="0" algn="just">
              <a:buNone/>
            </a:pPr>
            <a:r>
              <a:rPr lang="en-ZA" sz="1400" dirty="0"/>
              <a:t>Source: </a:t>
            </a:r>
            <a:r>
              <a:rPr lang="en-ZA" sz="1400" dirty="0" err="1"/>
              <a:t>Quantec</a:t>
            </a:r>
            <a:r>
              <a:rPr lang="en-ZA" sz="1400" dirty="0"/>
              <a:t> research &amp; calculations</a:t>
            </a:r>
          </a:p>
        </p:txBody>
      </p:sp>
      <p:pic>
        <p:nvPicPr>
          <p:cNvPr id="4" name="Picture 3">
            <a:extLst>
              <a:ext uri="{FF2B5EF4-FFF2-40B4-BE49-F238E27FC236}">
                <a16:creationId xmlns:a16="http://schemas.microsoft.com/office/drawing/2014/main" xmlns="" id="{1548D537-06CD-43C9-9C04-054095111949}"/>
              </a:ext>
            </a:extLst>
          </p:cNvPr>
          <p:cNvPicPr>
            <a:picLocks noChangeAspect="1"/>
          </p:cNvPicPr>
          <p:nvPr/>
        </p:nvPicPr>
        <p:blipFill>
          <a:blip r:embed="rId2"/>
          <a:stretch>
            <a:fillRect/>
          </a:stretch>
        </p:blipFill>
        <p:spPr>
          <a:xfrm>
            <a:off x="742575" y="1203598"/>
            <a:ext cx="6865897" cy="2974242"/>
          </a:xfrm>
          <a:prstGeom prst="rect">
            <a:avLst/>
          </a:prstGeom>
        </p:spPr>
      </p:pic>
    </p:spTree>
    <p:extLst>
      <p:ext uri="{BB962C8B-B14F-4D97-AF65-F5344CB8AC3E}">
        <p14:creationId xmlns:p14="http://schemas.microsoft.com/office/powerpoint/2010/main" val="122820226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D33B28-97B8-48F4-9F0D-479DD40ACBF0}"/>
              </a:ext>
            </a:extLst>
          </p:cNvPr>
          <p:cNvSpPr>
            <a:spLocks noGrp="1"/>
          </p:cNvSpPr>
          <p:nvPr>
            <p:ph type="title"/>
          </p:nvPr>
        </p:nvSpPr>
        <p:spPr>
          <a:xfrm>
            <a:off x="575556" y="18942"/>
            <a:ext cx="7257492" cy="857250"/>
          </a:xfrm>
        </p:spPr>
        <p:txBody>
          <a:bodyPr/>
          <a:lstStyle/>
          <a:p>
            <a:pPr algn="r"/>
            <a:r>
              <a:rPr lang="en-ZA" b="1" dirty="0"/>
              <a:t>Overview – Economic Outlook</a:t>
            </a:r>
          </a:p>
        </p:txBody>
      </p:sp>
      <p:sp>
        <p:nvSpPr>
          <p:cNvPr id="3" name="Content Placeholder 2">
            <a:extLst>
              <a:ext uri="{FF2B5EF4-FFF2-40B4-BE49-F238E27FC236}">
                <a16:creationId xmlns:a16="http://schemas.microsoft.com/office/drawing/2014/main" xmlns="" id="{AC6DD0D4-9C33-42FA-BF0A-8ED836B9DC90}"/>
              </a:ext>
            </a:extLst>
          </p:cNvPr>
          <p:cNvSpPr>
            <a:spLocks noGrp="1"/>
          </p:cNvSpPr>
          <p:nvPr>
            <p:ph idx="1"/>
          </p:nvPr>
        </p:nvSpPr>
        <p:spPr>
          <a:xfrm>
            <a:off x="443131" y="918451"/>
            <a:ext cx="8229600" cy="3711782"/>
          </a:xfrm>
        </p:spPr>
        <p:txBody>
          <a:bodyPr>
            <a:normAutofit fontScale="85000" lnSpcReduction="20000"/>
          </a:bodyPr>
          <a:lstStyle/>
          <a:p>
            <a:pPr algn="just"/>
            <a:r>
              <a:rPr lang="en-US" sz="2100" dirty="0"/>
              <a:t>GDPR Growth Performance per Province</a:t>
            </a:r>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algn="just"/>
            <a:endParaRPr lang="en-ZA" sz="2100" dirty="0"/>
          </a:p>
          <a:p>
            <a:pPr marL="0" indent="0" algn="just">
              <a:buNone/>
            </a:pPr>
            <a:r>
              <a:rPr lang="en-ZA" sz="1400" dirty="0"/>
              <a:t>Source: </a:t>
            </a:r>
            <a:r>
              <a:rPr lang="en-ZA" sz="1400" dirty="0" err="1"/>
              <a:t>StatsSA</a:t>
            </a:r>
            <a:r>
              <a:rPr lang="en-ZA" sz="1400" dirty="0"/>
              <a:t>, </a:t>
            </a:r>
            <a:r>
              <a:rPr lang="en-ZA" sz="1400" dirty="0" err="1"/>
              <a:t>Quantec</a:t>
            </a:r>
            <a:r>
              <a:rPr lang="en-ZA" sz="1400" dirty="0"/>
              <a:t> research &amp; calculations</a:t>
            </a:r>
          </a:p>
        </p:txBody>
      </p:sp>
      <p:sp>
        <p:nvSpPr>
          <p:cNvPr id="8" name="Rectangle 5">
            <a:extLst>
              <a:ext uri="{FF2B5EF4-FFF2-40B4-BE49-F238E27FC236}">
                <a16:creationId xmlns:a16="http://schemas.microsoft.com/office/drawing/2014/main" xmlns="" id="{06984125-6BC9-4EDE-A8D5-40106DC58E2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9" name="Chart 8">
            <a:extLst>
              <a:ext uri="{FF2B5EF4-FFF2-40B4-BE49-F238E27FC236}">
                <a16:creationId xmlns:a16="http://schemas.microsoft.com/office/drawing/2014/main" xmlns="" id="{081AB9BE-0F25-4C0F-A87E-591EEFE96372}"/>
              </a:ext>
            </a:extLst>
          </p:cNvPr>
          <p:cNvGraphicFramePr/>
          <p:nvPr>
            <p:extLst>
              <p:ext uri="{D42A27DB-BD31-4B8C-83A1-F6EECF244321}">
                <p14:modId xmlns:p14="http://schemas.microsoft.com/office/powerpoint/2010/main" val="1715605548"/>
              </p:ext>
            </p:extLst>
          </p:nvPr>
        </p:nvGraphicFramePr>
        <p:xfrm>
          <a:off x="683568" y="1180362"/>
          <a:ext cx="5731510" cy="303276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6">
            <a:extLst>
              <a:ext uri="{FF2B5EF4-FFF2-40B4-BE49-F238E27FC236}">
                <a16:creationId xmlns:a16="http://schemas.microsoft.com/office/drawing/2014/main" xmlns="" id="{12EBE978-2177-4D25-AD59-F559A9F8659D}"/>
              </a:ext>
            </a:extLst>
          </p:cNvPr>
          <p:cNvSpPr>
            <a:spLocks noChangeArrowheads="1"/>
          </p:cNvSpPr>
          <p:nvPr/>
        </p:nvSpPr>
        <p:spPr bwMode="auto">
          <a:xfrm>
            <a:off x="0" y="3498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279382393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17B8F-4044-4495-A6E0-D9F06CB944BA}"/>
              </a:ext>
            </a:extLst>
          </p:cNvPr>
          <p:cNvSpPr>
            <a:spLocks noGrp="1"/>
          </p:cNvSpPr>
          <p:nvPr>
            <p:ph type="title"/>
          </p:nvPr>
        </p:nvSpPr>
        <p:spPr>
          <a:xfrm>
            <a:off x="628650" y="80963"/>
            <a:ext cx="7886700" cy="626269"/>
          </a:xfrm>
        </p:spPr>
        <p:txBody>
          <a:bodyPr>
            <a:normAutofit fontScale="90000"/>
          </a:bodyPr>
          <a:lstStyle/>
          <a:p>
            <a:pPr algn="r"/>
            <a:r>
              <a:rPr lang="en-US" sz="2250" dirty="0"/>
              <a:t>Sector Growth as measured by Gross Value-added</a:t>
            </a:r>
            <a:endParaRPr lang="en-ZA" sz="2250" dirty="0"/>
          </a:p>
        </p:txBody>
      </p:sp>
      <p:sp>
        <p:nvSpPr>
          <p:cNvPr id="3" name="Content Placeholder 2">
            <a:extLst>
              <a:ext uri="{FF2B5EF4-FFF2-40B4-BE49-F238E27FC236}">
                <a16:creationId xmlns:a16="http://schemas.microsoft.com/office/drawing/2014/main" xmlns="" id="{5BB59D6E-B9D6-41B2-B7A8-3CA1A108AA45}"/>
              </a:ext>
            </a:extLst>
          </p:cNvPr>
          <p:cNvSpPr>
            <a:spLocks noGrp="1"/>
          </p:cNvSpPr>
          <p:nvPr>
            <p:ph idx="1"/>
          </p:nvPr>
        </p:nvSpPr>
        <p:spPr>
          <a:xfrm>
            <a:off x="5719288" y="1059581"/>
            <a:ext cx="3188968" cy="3367161"/>
          </a:xfrm>
        </p:spPr>
        <p:txBody>
          <a:bodyPr>
            <a:normAutofit/>
          </a:bodyPr>
          <a:lstStyle/>
          <a:p>
            <a:r>
              <a:rPr lang="en-US" dirty="0"/>
              <a:t>All industries contributed positively to provincial GDP, except for mining. </a:t>
            </a:r>
          </a:p>
          <a:p>
            <a:r>
              <a:rPr lang="en-US" dirty="0"/>
              <a:t>Key Sector growth rates: </a:t>
            </a:r>
          </a:p>
          <a:p>
            <a:pPr lvl="1"/>
            <a:r>
              <a:rPr lang="en-US" dirty="0"/>
              <a:t>Manufacturing </a:t>
            </a:r>
          </a:p>
          <a:p>
            <a:pPr lvl="1"/>
            <a:r>
              <a:rPr lang="en-US" dirty="0"/>
              <a:t>Transport &amp; Communication</a:t>
            </a:r>
          </a:p>
          <a:p>
            <a:pPr lvl="1"/>
            <a:r>
              <a:rPr lang="en-US" dirty="0"/>
              <a:t>Wholesale &amp; trade</a:t>
            </a:r>
          </a:p>
          <a:p>
            <a:pPr lvl="1"/>
            <a:r>
              <a:rPr lang="en-US" dirty="0"/>
              <a:t>Electricity</a:t>
            </a:r>
          </a:p>
          <a:p>
            <a:pPr lvl="1"/>
            <a:r>
              <a:rPr lang="en-US" dirty="0"/>
              <a:t>Construction</a:t>
            </a:r>
          </a:p>
          <a:p>
            <a:pPr lvl="1"/>
            <a:r>
              <a:rPr lang="en-US" dirty="0"/>
              <a:t>Agriculture</a:t>
            </a:r>
          </a:p>
          <a:p>
            <a:pPr marL="0" indent="0">
              <a:buNone/>
            </a:pPr>
            <a:r>
              <a:rPr lang="en-US" dirty="0"/>
              <a:t> </a:t>
            </a:r>
            <a:endParaRPr lang="en-ZA" dirty="0"/>
          </a:p>
        </p:txBody>
      </p:sp>
      <p:sp>
        <p:nvSpPr>
          <p:cNvPr id="5" name="TextBox 4">
            <a:extLst>
              <a:ext uri="{FF2B5EF4-FFF2-40B4-BE49-F238E27FC236}">
                <a16:creationId xmlns:a16="http://schemas.microsoft.com/office/drawing/2014/main" xmlns="" id="{D2BCA7F2-4A66-4CC7-8AC6-D8182AF6E69A}"/>
              </a:ext>
            </a:extLst>
          </p:cNvPr>
          <p:cNvSpPr txBox="1"/>
          <p:nvPr/>
        </p:nvSpPr>
        <p:spPr>
          <a:xfrm>
            <a:off x="321469" y="4429125"/>
            <a:ext cx="2528888" cy="300082"/>
          </a:xfrm>
          <a:prstGeom prst="rect">
            <a:avLst/>
          </a:prstGeom>
          <a:noFill/>
        </p:spPr>
        <p:txBody>
          <a:bodyPr wrap="square" rtlCol="0">
            <a:spAutoFit/>
          </a:bodyPr>
          <a:lstStyle/>
          <a:p>
            <a:r>
              <a:rPr lang="en-ZA" sz="1350" i="1" dirty="0"/>
              <a:t>Source: </a:t>
            </a:r>
            <a:r>
              <a:rPr lang="en-ZA" sz="1350" i="1" dirty="0" err="1"/>
              <a:t>Quantec</a:t>
            </a:r>
            <a:r>
              <a:rPr lang="en-ZA" sz="1350" i="1" dirty="0"/>
              <a:t> research </a:t>
            </a:r>
          </a:p>
        </p:txBody>
      </p:sp>
      <p:pic>
        <p:nvPicPr>
          <p:cNvPr id="6" name="Picture 5">
            <a:extLst>
              <a:ext uri="{FF2B5EF4-FFF2-40B4-BE49-F238E27FC236}">
                <a16:creationId xmlns:a16="http://schemas.microsoft.com/office/drawing/2014/main" xmlns="" id="{16910E8C-CB9B-4AB3-8AF9-0D3692BF1B16}"/>
              </a:ext>
            </a:extLst>
          </p:cNvPr>
          <p:cNvPicPr>
            <a:picLocks noChangeAspect="1"/>
          </p:cNvPicPr>
          <p:nvPr/>
        </p:nvPicPr>
        <p:blipFill>
          <a:blip r:embed="rId2"/>
          <a:stretch>
            <a:fillRect/>
          </a:stretch>
        </p:blipFill>
        <p:spPr>
          <a:xfrm>
            <a:off x="237369" y="987575"/>
            <a:ext cx="5481920" cy="3600400"/>
          </a:xfrm>
          <a:prstGeom prst="rect">
            <a:avLst/>
          </a:prstGeom>
        </p:spPr>
      </p:pic>
    </p:spTree>
    <p:extLst>
      <p:ext uri="{BB962C8B-B14F-4D97-AF65-F5344CB8AC3E}">
        <p14:creationId xmlns:p14="http://schemas.microsoft.com/office/powerpoint/2010/main" val="349745228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6295E7F-EA66-480B-B001-C8BE7CD61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1323022" y="3669030"/>
            <a:ext cx="6496241" cy="123444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 name="Title 1"/>
          <p:cNvSpPr>
            <a:spLocks noGrp="1"/>
          </p:cNvSpPr>
          <p:nvPr>
            <p:ph type="title"/>
          </p:nvPr>
        </p:nvSpPr>
        <p:spPr>
          <a:xfrm>
            <a:off x="1547260" y="3818822"/>
            <a:ext cx="4210193" cy="948441"/>
          </a:xfrm>
        </p:spPr>
        <p:txBody>
          <a:bodyPr vert="horz" wrap="square" lIns="68580" tIns="34290" rIns="68580" bIns="34290" numCol="1" rtlCol="0" anchor="ctr" anchorCtr="0" compatLnSpc="1">
            <a:prstTxWarp prst="textNoShape">
              <a:avLst/>
            </a:prstTxWarp>
            <a:noAutofit/>
          </a:bodyPr>
          <a:lstStyle/>
          <a:p>
            <a:pPr algn="l"/>
            <a:r>
              <a:rPr lang="en-ZA" sz="2700" dirty="0">
                <a:solidFill>
                  <a:schemeClr val="bg1"/>
                </a:solidFill>
                <a:latin typeface="Arial" panose="020B0604020202020204" pitchFamily="34" charset="0"/>
              </a:rPr>
              <a:t> RECONSTRUCTION AND RECOVERY PLAN</a:t>
            </a:r>
            <a:endParaRPr lang="en-US" sz="2700" b="1" dirty="0">
              <a:solidFill>
                <a:schemeClr val="bg1"/>
              </a:solidFill>
              <a:ea typeface="+mj-ea"/>
              <a:cs typeface="+mj-cs"/>
            </a:endParaRPr>
          </a:p>
        </p:txBody>
      </p:sp>
      <p:cxnSp>
        <p:nvCxnSpPr>
          <p:cNvPr id="13" name="Straight Connector 12">
            <a:extLst>
              <a:ext uri="{FF2B5EF4-FFF2-40B4-BE49-F238E27FC236}">
                <a16:creationId xmlns:a16="http://schemas.microsoft.com/office/drawing/2014/main" xmlns=""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5860599" y="3948080"/>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5986463" y="4876039"/>
            <a:ext cx="1543050" cy="273844"/>
          </a:xfrm>
        </p:spPr>
        <p:txBody>
          <a:bodyPr vert="horz" wrap="square" lIns="68580" tIns="34290" rIns="68580" bIns="34290" numCol="1" rtlCol="0" anchor="ctr" anchorCtr="0" compatLnSpc="1">
            <a:prstTxWarp prst="textNoShape">
              <a:avLst/>
            </a:prstTxWarp>
            <a:normAutofit/>
          </a:bodyPr>
          <a:lstStyle/>
          <a:p>
            <a:pPr defTabSz="685800">
              <a:spcAft>
                <a:spcPts val="450"/>
              </a:spcAft>
              <a:defRPr/>
            </a:pPr>
            <a:fld id="{E32C308F-5495-4707-9AC4-DE51A0DF796C}" type="slidenum">
              <a:rPr lang="en-US">
                <a:solidFill>
                  <a:prstClr val="black">
                    <a:lumMod val="75000"/>
                    <a:lumOff val="25000"/>
                    <a:alpha val="70000"/>
                  </a:prstClr>
                </a:solidFill>
                <a:latin typeface="Calibri" panose="020F0502020204030204"/>
              </a:rPr>
              <a:pPr defTabSz="685800">
                <a:spcAft>
                  <a:spcPts val="450"/>
                </a:spcAft>
                <a:defRPr/>
              </a:pPr>
              <a:t>7</a:t>
            </a:fld>
            <a:endParaRPr lang="en-US" dirty="0">
              <a:solidFill>
                <a:prstClr val="black">
                  <a:lumMod val="75000"/>
                  <a:lumOff val="25000"/>
                  <a:alpha val="70000"/>
                </a:prstClr>
              </a:solidFill>
              <a:latin typeface="Calibri" panose="020F0502020204030204"/>
            </a:endParaRPr>
          </a:p>
        </p:txBody>
      </p:sp>
      <p:pic>
        <p:nvPicPr>
          <p:cNvPr id="3" name="Picture 2">
            <a:extLst>
              <a:ext uri="{FF2B5EF4-FFF2-40B4-BE49-F238E27FC236}">
                <a16:creationId xmlns:a16="http://schemas.microsoft.com/office/drawing/2014/main" xmlns="" id="{BAF7C758-017F-43DD-83EB-5CF729F7E7A9}"/>
              </a:ext>
            </a:extLst>
          </p:cNvPr>
          <p:cNvPicPr>
            <a:picLocks noChangeAspect="1"/>
          </p:cNvPicPr>
          <p:nvPr/>
        </p:nvPicPr>
        <p:blipFill>
          <a:blip r:embed="rId2"/>
          <a:stretch>
            <a:fillRect/>
          </a:stretch>
        </p:blipFill>
        <p:spPr>
          <a:xfrm>
            <a:off x="1" y="25889"/>
            <a:ext cx="8915771" cy="3506934"/>
          </a:xfrm>
          <a:prstGeom prst="rect">
            <a:avLst/>
          </a:prstGeom>
        </p:spPr>
      </p:pic>
    </p:spTree>
    <p:extLst>
      <p:ext uri="{BB962C8B-B14F-4D97-AF65-F5344CB8AC3E}">
        <p14:creationId xmlns:p14="http://schemas.microsoft.com/office/powerpoint/2010/main" val="187431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A0DFF0-F258-4BB4-9376-B6E021B67CF0}"/>
              </a:ext>
            </a:extLst>
          </p:cNvPr>
          <p:cNvSpPr>
            <a:spLocks noGrp="1"/>
          </p:cNvSpPr>
          <p:nvPr>
            <p:ph type="title"/>
          </p:nvPr>
        </p:nvSpPr>
        <p:spPr>
          <a:xfrm>
            <a:off x="624963" y="348185"/>
            <a:ext cx="1935726" cy="3893820"/>
          </a:xfrm>
          <a:solidFill>
            <a:srgbClr val="5C0000"/>
          </a:solidFill>
        </p:spPr>
        <p:txBody>
          <a:bodyPr>
            <a:normAutofit/>
          </a:bodyPr>
          <a:lstStyle/>
          <a:p>
            <a:r>
              <a:rPr lang="en-GB" sz="2400" dirty="0">
                <a:solidFill>
                  <a:srgbClr val="FFFFFF"/>
                </a:solidFill>
                <a:latin typeface="Arial" panose="020B0604020202020204" pitchFamily="34" charset="0"/>
                <a:cs typeface="Arial" panose="020B0604020202020204" pitchFamily="34" charset="0"/>
              </a:rPr>
              <a:t>FIVE-POINT PLAN FOR ECONOMIC RECOVERY OF THE EASTERN CAPE</a:t>
            </a:r>
            <a:endParaRPr lang="en-ZA" sz="2400" dirty="0">
              <a:solidFill>
                <a:srgbClr val="FFFFFF"/>
              </a:solidFill>
              <a:latin typeface="Arial" panose="020B0604020202020204" pitchFamily="34" charset="0"/>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xmlns="" id="{7B37BF28-CB6F-4886-8BD5-EF6A5E415DA7}"/>
              </a:ext>
            </a:extLst>
          </p:cNvPr>
          <p:cNvGraphicFramePr>
            <a:graphicFrameLocks noGrp="1"/>
          </p:cNvGraphicFramePr>
          <p:nvPr>
            <p:ph idx="1"/>
            <p:extLst>
              <p:ext uri="{D42A27DB-BD31-4B8C-83A1-F6EECF244321}">
                <p14:modId xmlns:p14="http://schemas.microsoft.com/office/powerpoint/2010/main" val="1922153280"/>
              </p:ext>
            </p:extLst>
          </p:nvPr>
        </p:nvGraphicFramePr>
        <p:xfrm>
          <a:off x="2704486" y="353193"/>
          <a:ext cx="6076442" cy="3888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D517CD0D-89FE-4B04-A247-144EEDE7DED7}"/>
              </a:ext>
            </a:extLst>
          </p:cNvPr>
          <p:cNvSpPr txBox="1"/>
          <p:nvPr/>
        </p:nvSpPr>
        <p:spPr>
          <a:xfrm>
            <a:off x="5175871" y="2018095"/>
            <a:ext cx="2886076" cy="577081"/>
          </a:xfrm>
          <a:prstGeom prst="rect">
            <a:avLst/>
          </a:prstGeom>
          <a:noFill/>
        </p:spPr>
        <p:txBody>
          <a:bodyPr wrap="square" rtlCol="0">
            <a:spAutoFit/>
          </a:bodyPr>
          <a:lstStyle/>
          <a:p>
            <a:pPr lvl="0">
              <a:defRPr/>
            </a:pPr>
            <a:r>
              <a:rPr lang="en-US" sz="1050" dirty="0">
                <a:solidFill>
                  <a:schemeClr val="bg1"/>
                </a:solidFill>
              </a:rPr>
              <a:t>Build </a:t>
            </a:r>
            <a:r>
              <a:rPr lang="en-ZA" sz="1050" dirty="0">
                <a:solidFill>
                  <a:schemeClr val="bg1"/>
                </a:solidFill>
              </a:rPr>
              <a:t>Equitable &amp; Inclusive Economy  through</a:t>
            </a:r>
            <a:r>
              <a:rPr lang="en-US" sz="1050" dirty="0">
                <a:solidFill>
                  <a:schemeClr val="bg1"/>
                </a:solidFill>
              </a:rPr>
              <a:t> SMMEs, Township Economies,  Informal Sector, and Social Economy</a:t>
            </a:r>
          </a:p>
        </p:txBody>
      </p:sp>
      <p:sp>
        <p:nvSpPr>
          <p:cNvPr id="9" name="TextBox 8">
            <a:extLst>
              <a:ext uri="{FF2B5EF4-FFF2-40B4-BE49-F238E27FC236}">
                <a16:creationId xmlns:a16="http://schemas.microsoft.com/office/drawing/2014/main" xmlns="" id="{85AB9C97-AF56-4BF3-8839-E280C9C9C185}"/>
              </a:ext>
            </a:extLst>
          </p:cNvPr>
          <p:cNvSpPr txBox="1"/>
          <p:nvPr/>
        </p:nvSpPr>
        <p:spPr>
          <a:xfrm>
            <a:off x="5175871" y="2794886"/>
            <a:ext cx="3147753" cy="577081"/>
          </a:xfrm>
          <a:prstGeom prst="rect">
            <a:avLst/>
          </a:prstGeom>
          <a:noFill/>
        </p:spPr>
        <p:txBody>
          <a:bodyPr wrap="square" rtlCol="0">
            <a:spAutoFit/>
          </a:bodyPr>
          <a:lstStyle/>
          <a:p>
            <a:pPr lvl="0">
              <a:defRPr/>
            </a:pPr>
            <a:r>
              <a:rPr lang="en-US" sz="1050" dirty="0">
                <a:solidFill>
                  <a:schemeClr val="bg1"/>
                </a:solidFill>
              </a:rPr>
              <a:t>Elevate the strategic role of Broadband Infrastructure; Ensure skills, capacity and access for connected and digitally included SMMEs and Entrepreneurs. </a:t>
            </a:r>
            <a:endParaRPr lang="en-ZA" sz="1050" dirty="0">
              <a:solidFill>
                <a:prstClr val="black"/>
              </a:solidFill>
              <a:latin typeface="Calibri" panose="020F0502020204030204"/>
            </a:endParaRPr>
          </a:p>
        </p:txBody>
      </p:sp>
      <p:sp>
        <p:nvSpPr>
          <p:cNvPr id="10" name="TextBox 9">
            <a:extLst>
              <a:ext uri="{FF2B5EF4-FFF2-40B4-BE49-F238E27FC236}">
                <a16:creationId xmlns:a16="http://schemas.microsoft.com/office/drawing/2014/main" xmlns="" id="{95DDCFE0-7AB9-427C-BDD1-8A0E868FCF9A}"/>
              </a:ext>
            </a:extLst>
          </p:cNvPr>
          <p:cNvSpPr txBox="1"/>
          <p:nvPr/>
        </p:nvSpPr>
        <p:spPr>
          <a:xfrm>
            <a:off x="5175871" y="3671587"/>
            <a:ext cx="3008912" cy="415498"/>
          </a:xfrm>
          <a:prstGeom prst="rect">
            <a:avLst/>
          </a:prstGeom>
          <a:noFill/>
        </p:spPr>
        <p:txBody>
          <a:bodyPr wrap="square" rtlCol="0">
            <a:spAutoFit/>
          </a:bodyPr>
          <a:lstStyle/>
          <a:p>
            <a:pPr defTabSz="685800">
              <a:defRPr/>
            </a:pPr>
            <a:r>
              <a:rPr lang="en-US" sz="1050" dirty="0">
                <a:solidFill>
                  <a:schemeClr val="bg1"/>
                </a:solidFill>
                <a:latin typeface="Calibri" panose="020F0502020204030204"/>
              </a:rPr>
              <a:t>Mobilize public investment as a lever for growth; investor mobilization. </a:t>
            </a:r>
          </a:p>
        </p:txBody>
      </p:sp>
      <p:sp>
        <p:nvSpPr>
          <p:cNvPr id="14" name="Rounded Rectangle 13"/>
          <p:cNvSpPr/>
          <p:nvPr/>
        </p:nvSpPr>
        <p:spPr>
          <a:xfrm>
            <a:off x="624963" y="4344475"/>
            <a:ext cx="8155965" cy="645228"/>
          </a:xfrm>
          <a:prstGeom prst="roundRect">
            <a:avLst>
              <a:gd name="adj" fmla="val 10000"/>
            </a:avLst>
          </a:prstGeom>
          <a:solidFill>
            <a:srgbClr val="5C0000"/>
          </a:solidFill>
        </p:spPr>
        <p:style>
          <a:lnRef idx="0">
            <a:schemeClr val="dk1">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 name="TextBox 2"/>
          <p:cNvSpPr txBox="1"/>
          <p:nvPr/>
        </p:nvSpPr>
        <p:spPr>
          <a:xfrm>
            <a:off x="884904" y="4391583"/>
            <a:ext cx="7621229" cy="369332"/>
          </a:xfrm>
          <a:prstGeom prst="rect">
            <a:avLst/>
          </a:prstGeom>
          <a:noFill/>
        </p:spPr>
        <p:txBody>
          <a:bodyPr wrap="square" rtlCol="0">
            <a:spAutoFit/>
          </a:bodyPr>
          <a:lstStyle/>
          <a:p>
            <a:r>
              <a:rPr lang="en-GB" dirty="0">
                <a:solidFill>
                  <a:schemeClr val="bg1"/>
                </a:solidFill>
              </a:rPr>
              <a:t>Five point plan built on the objectives of economic growth and job creation. </a:t>
            </a:r>
          </a:p>
        </p:txBody>
      </p:sp>
    </p:spTree>
    <p:extLst>
      <p:ext uri="{BB962C8B-B14F-4D97-AF65-F5344CB8AC3E}">
        <p14:creationId xmlns:p14="http://schemas.microsoft.com/office/powerpoint/2010/main" val="309961408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8EFFE-7639-40EA-ACFC-1FA1648FB548}"/>
              </a:ext>
            </a:extLst>
          </p:cNvPr>
          <p:cNvSpPr>
            <a:spLocks noGrp="1"/>
          </p:cNvSpPr>
          <p:nvPr>
            <p:ph type="title"/>
          </p:nvPr>
        </p:nvSpPr>
        <p:spPr>
          <a:xfrm>
            <a:off x="592595" y="0"/>
            <a:ext cx="7879842" cy="448351"/>
          </a:xfrm>
        </p:spPr>
        <p:txBody>
          <a:bodyPr anchor="b">
            <a:noAutofit/>
          </a:bodyPr>
          <a:lstStyle/>
          <a:p>
            <a:r>
              <a:rPr lang="en-ZA" sz="2100" dirty="0"/>
              <a:t>Provincial Economic Recovery Plan Framework for implementation</a:t>
            </a:r>
          </a:p>
        </p:txBody>
      </p:sp>
      <p:graphicFrame>
        <p:nvGraphicFramePr>
          <p:cNvPr id="5" name="Content Placeholder 2">
            <a:extLst>
              <a:ext uri="{FF2B5EF4-FFF2-40B4-BE49-F238E27FC236}">
                <a16:creationId xmlns:a16="http://schemas.microsoft.com/office/drawing/2014/main" xmlns="" id="{93EDF98E-6D64-471F-B45B-7E1CDDB0A529}"/>
              </a:ext>
            </a:extLst>
          </p:cNvPr>
          <p:cNvGraphicFramePr>
            <a:graphicFrameLocks noGrp="1"/>
          </p:cNvGraphicFramePr>
          <p:nvPr>
            <p:ph idx="1"/>
            <p:extLst>
              <p:ext uri="{D42A27DB-BD31-4B8C-83A1-F6EECF244321}">
                <p14:modId xmlns:p14="http://schemas.microsoft.com/office/powerpoint/2010/main" val="3481174394"/>
              </p:ext>
            </p:extLst>
          </p:nvPr>
        </p:nvGraphicFramePr>
        <p:xfrm>
          <a:off x="152400" y="299765"/>
          <a:ext cx="8892540" cy="4543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Rounded Corners 6">
            <a:extLst>
              <a:ext uri="{FF2B5EF4-FFF2-40B4-BE49-F238E27FC236}">
                <a16:creationId xmlns:a16="http://schemas.microsoft.com/office/drawing/2014/main" xmlns="" id="{6425C8F3-B924-4A8D-BACE-532F466B6EEF}"/>
              </a:ext>
            </a:extLst>
          </p:cNvPr>
          <p:cNvSpPr/>
          <p:nvPr/>
        </p:nvSpPr>
        <p:spPr>
          <a:xfrm>
            <a:off x="8880634" y="697633"/>
            <a:ext cx="219506" cy="667967"/>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sz="1350"/>
          </a:p>
        </p:txBody>
      </p:sp>
    </p:spTree>
    <p:extLst>
      <p:ext uri="{BB962C8B-B14F-4D97-AF65-F5344CB8AC3E}">
        <p14:creationId xmlns:p14="http://schemas.microsoft.com/office/powerpoint/2010/main" val="2606700892"/>
      </p:ext>
    </p:extLst>
  </p:cSld>
  <p:clrMapOvr>
    <a:masterClrMapping/>
  </p:clrMapOvr>
  <p:transition spd="med">
    <p:fade/>
  </p:transition>
</p:sld>
</file>

<file path=ppt/theme/theme1.xml><?xml version="1.0" encoding="utf-8"?>
<a:theme xmlns:a="http://schemas.openxmlformats.org/drawingml/2006/main" name="Office Theme">
  <a:themeElements>
    <a:clrScheme name="DEDEAT branding">
      <a:dk1>
        <a:sysClr val="windowText" lastClr="000000"/>
      </a:dk1>
      <a:lt1>
        <a:sysClr val="window" lastClr="FFFFFF"/>
      </a:lt1>
      <a:dk2>
        <a:srgbClr val="940037"/>
      </a:dk2>
      <a:lt2>
        <a:srgbClr val="CDBC84"/>
      </a:lt2>
      <a:accent1>
        <a:srgbClr val="B59F71"/>
      </a:accent1>
      <a:accent2>
        <a:srgbClr val="008836"/>
      </a:accent2>
      <a:accent3>
        <a:srgbClr val="FFD500"/>
      </a:accent3>
      <a:accent4>
        <a:srgbClr val="49579E"/>
      </a:accent4>
      <a:accent5>
        <a:srgbClr val="D20050"/>
      </a:accent5>
      <a:accent6>
        <a:srgbClr val="FFE97D"/>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DEAT presentation_ENVIRONMENTAL AFFAIRS" id="{B22E0AE4-3C8B-42A9-AA62-0B888A7C4A4D}" vid="{861DFF5F-DCDF-490B-904C-CE7735FB828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FC06D4F3C3834B92BFCE03E4FCEB03" ma:contentTypeVersion="13" ma:contentTypeDescription="Create a new document." ma:contentTypeScope="" ma:versionID="9c4d508168173f070c47020335bb465e">
  <xsd:schema xmlns:xsd="http://www.w3.org/2001/XMLSchema" xmlns:xs="http://www.w3.org/2001/XMLSchema" xmlns:p="http://schemas.microsoft.com/office/2006/metadata/properties" xmlns:ns3="f04ce6e7-04f9-4d91-b9fd-30b99736de3b" xmlns:ns4="ca196577-426f-4c8e-b5e1-241847bce0bd" targetNamespace="http://schemas.microsoft.com/office/2006/metadata/properties" ma:root="true" ma:fieldsID="0846fc69aebee6e3d745bf17f2f90c32" ns3:_="" ns4:_="">
    <xsd:import namespace="f04ce6e7-04f9-4d91-b9fd-30b99736de3b"/>
    <xsd:import namespace="ca196577-426f-4c8e-b5e1-241847bce0b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ce6e7-04f9-4d91-b9fd-30b99736de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196577-426f-4c8e-b5e1-241847bce0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C12309-BBD7-4ADD-AB9D-834BAB59D6D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a196577-426f-4c8e-b5e1-241847bce0bd"/>
    <ds:schemaRef ds:uri="http://purl.org/dc/terms/"/>
    <ds:schemaRef ds:uri="f04ce6e7-04f9-4d91-b9fd-30b99736de3b"/>
    <ds:schemaRef ds:uri="http://www.w3.org/XML/1998/namespace"/>
    <ds:schemaRef ds:uri="http://purl.org/dc/dcmitype/"/>
  </ds:schemaRefs>
</ds:datastoreItem>
</file>

<file path=customXml/itemProps2.xml><?xml version="1.0" encoding="utf-8"?>
<ds:datastoreItem xmlns:ds="http://schemas.openxmlformats.org/officeDocument/2006/customXml" ds:itemID="{2F6F672E-5FDE-4D58-9A47-0CF3FB649D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ce6e7-04f9-4d91-b9fd-30b99736de3b"/>
    <ds:schemaRef ds:uri="ca196577-426f-4c8e-b5e1-241847bce0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FB8AAC-154A-43AC-85AD-7CB401A942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798</TotalTime>
  <Words>1744</Words>
  <Application>Microsoft Office PowerPoint</Application>
  <PresentationFormat>On-screen Show (16:9)</PresentationFormat>
  <Paragraphs>377</Paragraphs>
  <Slides>30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Calibri Light</vt:lpstr>
      <vt:lpstr>Gill Sans</vt:lpstr>
      <vt:lpstr>Mistral</vt:lpstr>
      <vt:lpstr>Times New Roman</vt:lpstr>
      <vt:lpstr>ヒラギノ角ゴ Pro W3</vt:lpstr>
      <vt:lpstr>ヒラギノ角ゴ ProN W3</vt:lpstr>
      <vt:lpstr>Office Theme</vt:lpstr>
      <vt:lpstr>1_Office Theme</vt:lpstr>
      <vt:lpstr>PowerPoint Presentation</vt:lpstr>
      <vt:lpstr>Table of Contents</vt:lpstr>
      <vt:lpstr>ECONOMIC OUTLOOK</vt:lpstr>
      <vt:lpstr>Overview – Economic Outlook</vt:lpstr>
      <vt:lpstr>Overview – Economic Outlook</vt:lpstr>
      <vt:lpstr>Sector Growth as measured by Gross Value-added</vt:lpstr>
      <vt:lpstr> RECONSTRUCTION AND RECOVERY PLAN</vt:lpstr>
      <vt:lpstr>FIVE-POINT PLAN FOR ECONOMIC RECOVERY OF THE EASTERN CAPE</vt:lpstr>
      <vt:lpstr>Provincial Economic Recovery Plan Framework for implementation</vt:lpstr>
      <vt:lpstr>1. Infrastructure Development</vt:lpstr>
      <vt:lpstr>2. Industrialisation (Recalibrate PEDS)</vt:lpstr>
      <vt:lpstr>2. Industrialisation (continued)</vt:lpstr>
      <vt:lpstr>3. Digital Economy through Science, Technology and Innovation (Post-COVID New Normal): Interventions include: </vt:lpstr>
      <vt:lpstr>4. SMME Support (Equitable &amp; Inclusive Growth) </vt:lpstr>
      <vt:lpstr>5. Development Finance and Stimulus Funding (Building viable fiscal economy to finance growth)</vt:lpstr>
      <vt:lpstr>Economy Recovery: Immediate and Medium-Term Responses by Sectors</vt:lpstr>
      <vt:lpstr>Sector Response: Auto &amp; Non-Auto Manufacturing Sectors</vt:lpstr>
      <vt:lpstr>Agriculture and Agro Processing</vt:lpstr>
      <vt:lpstr>PowerPoint Presentation</vt:lpstr>
      <vt:lpstr>Oceans Economy </vt:lpstr>
      <vt:lpstr>Oceans Economy</vt:lpstr>
      <vt:lpstr>Tourism Sector</vt:lpstr>
      <vt:lpstr>Enterprise Development: Small Business Support</vt:lpstr>
      <vt:lpstr>Provincial Instruments for Economic Recovery</vt:lpstr>
      <vt:lpstr>Economic InstrumentS</vt:lpstr>
      <vt:lpstr>…Economic Instruments </vt:lpstr>
      <vt:lpstr>Economic Instruments cont.</vt:lpstr>
      <vt:lpstr>CONCLUSION</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Marius Coetzee</dc:creator>
  <cp:lastModifiedBy>Linda Lubengu: ECDC - East London</cp:lastModifiedBy>
  <cp:revision>19</cp:revision>
  <dcterms:created xsi:type="dcterms:W3CDTF">2020-11-02T08:12:10Z</dcterms:created>
  <dcterms:modified xsi:type="dcterms:W3CDTF">2021-03-24T17:28:38Z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0x010100F2FC06D4F3C3834B92BFCE03E4FCEB03</vt:lpwstr>
  </property>
</Properties>
</file>